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4" r:id="rId7"/>
    <p:sldId id="265" r:id="rId8"/>
    <p:sldId id="266" r:id="rId9"/>
    <p:sldId id="267" r:id="rId10"/>
    <p:sldId id="287" r:id="rId11"/>
    <p:sldId id="284" r:id="rId12"/>
    <p:sldId id="288" r:id="rId13"/>
    <p:sldId id="269" r:id="rId14"/>
    <p:sldId id="270" r:id="rId15"/>
    <p:sldId id="271" r:id="rId16"/>
    <p:sldId id="272" r:id="rId17"/>
    <p:sldId id="285" r:id="rId18"/>
    <p:sldId id="286" r:id="rId19"/>
    <p:sldId id="274" r:id="rId20"/>
    <p:sldId id="289" r:id="rId21"/>
    <p:sldId id="290" r:id="rId22"/>
    <p:sldId id="275" r:id="rId23"/>
    <p:sldId id="293" r:id="rId24"/>
    <p:sldId id="291" r:id="rId25"/>
    <p:sldId id="292" r:id="rId26"/>
    <p:sldId id="276" r:id="rId27"/>
    <p:sldId id="294" r:id="rId28"/>
    <p:sldId id="295" r:id="rId29"/>
    <p:sldId id="296" r:id="rId30"/>
    <p:sldId id="297" r:id="rId31"/>
    <p:sldId id="298" r:id="rId32"/>
    <p:sldId id="299" r:id="rId33"/>
    <p:sldId id="300" r:id="rId34"/>
    <p:sldId id="301" r:id="rId35"/>
    <p:sldId id="302" r:id="rId36"/>
    <p:sldId id="281" r:id="rId37"/>
    <p:sldId id="282" r:id="rId38"/>
    <p:sldId id="283" r:id="rId39"/>
    <p:sldId id="303" r:id="rId40"/>
    <p:sldId id="315" r:id="rId41"/>
    <p:sldId id="314" r:id="rId42"/>
    <p:sldId id="306" r:id="rId43"/>
    <p:sldId id="307" r:id="rId44"/>
    <p:sldId id="308" r:id="rId45"/>
    <p:sldId id="309" r:id="rId46"/>
    <p:sldId id="310" r:id="rId47"/>
    <p:sldId id="311" r:id="rId48"/>
    <p:sldId id="313" r:id="rId49"/>
    <p:sldId id="341" r:id="rId50"/>
    <p:sldId id="316" r:id="rId51"/>
    <p:sldId id="318" r:id="rId52"/>
    <p:sldId id="319" r:id="rId53"/>
    <p:sldId id="320" r:id="rId54"/>
    <p:sldId id="321" r:id="rId55"/>
    <p:sldId id="322" r:id="rId56"/>
    <p:sldId id="323" r:id="rId57"/>
    <p:sldId id="324" r:id="rId58"/>
    <p:sldId id="337" r:id="rId59"/>
    <p:sldId id="325" r:id="rId60"/>
    <p:sldId id="326" r:id="rId61"/>
    <p:sldId id="327" r:id="rId62"/>
    <p:sldId id="328" r:id="rId63"/>
    <p:sldId id="329" r:id="rId64"/>
    <p:sldId id="330" r:id="rId65"/>
    <p:sldId id="331" r:id="rId66"/>
    <p:sldId id="332" r:id="rId67"/>
    <p:sldId id="333" r:id="rId68"/>
    <p:sldId id="334" r:id="rId69"/>
    <p:sldId id="336" r:id="rId70"/>
    <p:sldId id="338" r:id="rId71"/>
    <p:sldId id="339" r:id="rId72"/>
    <p:sldId id="340" r:id="rId73"/>
    <p:sldId id="342" r:id="rId74"/>
    <p:sldId id="343" r:id="rId75"/>
    <p:sldId id="344" r:id="rId76"/>
    <p:sldId id="345" r:id="rId77"/>
    <p:sldId id="346" r:id="rId78"/>
    <p:sldId id="347" r:id="rId79"/>
    <p:sldId id="348" r:id="rId80"/>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13EF8F6E-7849-408A-AFDF-8FEE50A59AEA}" type="datetimeFigureOut">
              <a:rPr lang="uk-UA" smtClean="0"/>
              <a:pPr/>
              <a:t>25.03.2022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6F8FB97-98BD-4749-A03F-B4906970DC00}"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13EF8F6E-7849-408A-AFDF-8FEE50A59AEA}" type="datetimeFigureOut">
              <a:rPr lang="uk-UA" smtClean="0"/>
              <a:pPr/>
              <a:t>25.03.2022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6F8FB97-98BD-4749-A03F-B4906970DC00}"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13EF8F6E-7849-408A-AFDF-8FEE50A59AEA}" type="datetimeFigureOut">
              <a:rPr lang="uk-UA" smtClean="0"/>
              <a:pPr/>
              <a:t>25.03.2022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6F8FB97-98BD-4749-A03F-B4906970DC00}"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13EF8F6E-7849-408A-AFDF-8FEE50A59AEA}" type="datetimeFigureOut">
              <a:rPr lang="uk-UA" smtClean="0"/>
              <a:pPr/>
              <a:t>25.03.2022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6F8FB97-98BD-4749-A03F-B4906970DC00}"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3EF8F6E-7849-408A-AFDF-8FEE50A59AEA}" type="datetimeFigureOut">
              <a:rPr lang="uk-UA" smtClean="0"/>
              <a:pPr/>
              <a:t>25.03.2022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6F8FB97-98BD-4749-A03F-B4906970DC00}"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13EF8F6E-7849-408A-AFDF-8FEE50A59AEA}" type="datetimeFigureOut">
              <a:rPr lang="uk-UA" smtClean="0"/>
              <a:pPr/>
              <a:t>25.03.2022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6F8FB97-98BD-4749-A03F-B4906970DC00}"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13EF8F6E-7849-408A-AFDF-8FEE50A59AEA}" type="datetimeFigureOut">
              <a:rPr lang="uk-UA" smtClean="0"/>
              <a:pPr/>
              <a:t>25.03.2022</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26F8FB97-98BD-4749-A03F-B4906970DC00}"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13EF8F6E-7849-408A-AFDF-8FEE50A59AEA}" type="datetimeFigureOut">
              <a:rPr lang="uk-UA" smtClean="0"/>
              <a:pPr/>
              <a:t>25.03.2022</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26F8FB97-98BD-4749-A03F-B4906970DC00}"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3EF8F6E-7849-408A-AFDF-8FEE50A59AEA}" type="datetimeFigureOut">
              <a:rPr lang="uk-UA" smtClean="0"/>
              <a:pPr/>
              <a:t>25.03.2022</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26F8FB97-98BD-4749-A03F-B4906970DC00}"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3EF8F6E-7849-408A-AFDF-8FEE50A59AEA}" type="datetimeFigureOut">
              <a:rPr lang="uk-UA" smtClean="0"/>
              <a:pPr/>
              <a:t>25.03.2022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6F8FB97-98BD-4749-A03F-B4906970DC00}"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3EF8F6E-7849-408A-AFDF-8FEE50A59AEA}" type="datetimeFigureOut">
              <a:rPr lang="uk-UA" smtClean="0"/>
              <a:pPr/>
              <a:t>25.03.2022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6F8FB97-98BD-4749-A03F-B4906970DC00}"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F8F6E-7849-408A-AFDF-8FEE50A59AEA}" type="datetimeFigureOut">
              <a:rPr lang="uk-UA" smtClean="0"/>
              <a:pPr/>
              <a:t>25.03.2022</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F8FB97-98BD-4749-A03F-B4906970DC00}"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1285859"/>
          </a:xfrm>
          <a:solidFill>
            <a:srgbClr val="92D050"/>
          </a:solidFill>
        </p:spPr>
        <p:txBody>
          <a:bodyPr/>
          <a:lstStyle/>
          <a:p>
            <a:r>
              <a:rPr lang="uk-UA" b="1" dirty="0" smtClean="0">
                <a:solidFill>
                  <a:srgbClr val="0070C0"/>
                </a:solidFill>
              </a:rPr>
              <a:t>ЛИМАНСЬКИЙ ЗЗСО</a:t>
            </a:r>
            <a:endParaRPr lang="uk-UA" b="1" dirty="0">
              <a:solidFill>
                <a:srgbClr val="0070C0"/>
              </a:solidFill>
            </a:endParaRPr>
          </a:p>
        </p:txBody>
      </p:sp>
      <p:sp>
        <p:nvSpPr>
          <p:cNvPr id="3" name="Подзаголовок 2"/>
          <p:cNvSpPr>
            <a:spLocks noGrp="1"/>
          </p:cNvSpPr>
          <p:nvPr>
            <p:ph type="subTitle" idx="1"/>
          </p:nvPr>
        </p:nvSpPr>
        <p:spPr>
          <a:xfrm>
            <a:off x="0" y="1285860"/>
            <a:ext cx="9144000" cy="5572140"/>
          </a:xfrm>
          <a:solidFill>
            <a:srgbClr val="92D050"/>
          </a:solidFill>
        </p:spPr>
        <p:txBody>
          <a:bodyPr/>
          <a:lstStyle/>
          <a:p>
            <a:endParaRPr lang="ru-RU" b="1" dirty="0" smtClean="0">
              <a:solidFill>
                <a:srgbClr val="FF0000"/>
              </a:solidFill>
            </a:endParaRPr>
          </a:p>
          <a:p>
            <a:r>
              <a:rPr lang="ru-RU" b="1" dirty="0" err="1" smtClean="0">
                <a:solidFill>
                  <a:srgbClr val="FF0000"/>
                </a:solidFill>
              </a:rPr>
              <a:t>Практичні</a:t>
            </a:r>
            <a:r>
              <a:rPr lang="ru-RU" b="1" dirty="0" smtClean="0">
                <a:solidFill>
                  <a:srgbClr val="FF0000"/>
                </a:solidFill>
              </a:rPr>
              <a:t> </a:t>
            </a:r>
            <a:r>
              <a:rPr lang="ru-RU" b="1" dirty="0" err="1" smtClean="0">
                <a:solidFill>
                  <a:srgbClr val="FF0000"/>
                </a:solidFill>
              </a:rPr>
              <a:t>заняття</a:t>
            </a:r>
            <a:r>
              <a:rPr lang="ru-RU" b="1" dirty="0" smtClean="0">
                <a:solidFill>
                  <a:srgbClr val="FF0000"/>
                </a:solidFill>
              </a:rPr>
              <a:t> : </a:t>
            </a:r>
            <a:r>
              <a:rPr lang="ru-RU" b="1" dirty="0" err="1" smtClean="0">
                <a:solidFill>
                  <a:srgbClr val="FF0000"/>
                </a:solidFill>
              </a:rPr>
              <a:t>психогімнастика</a:t>
            </a:r>
            <a:r>
              <a:rPr lang="ru-RU" b="1" dirty="0" smtClean="0">
                <a:solidFill>
                  <a:srgbClr val="FF0000"/>
                </a:solidFill>
              </a:rPr>
              <a:t>, </a:t>
            </a:r>
            <a:r>
              <a:rPr lang="ru-RU" b="1" dirty="0" err="1" smtClean="0">
                <a:solidFill>
                  <a:srgbClr val="FF0000"/>
                </a:solidFill>
              </a:rPr>
              <a:t>пісочна</a:t>
            </a:r>
            <a:r>
              <a:rPr lang="ru-RU" b="1" dirty="0" smtClean="0">
                <a:solidFill>
                  <a:srgbClr val="FF0000"/>
                </a:solidFill>
              </a:rPr>
              <a:t> </a:t>
            </a:r>
            <a:r>
              <a:rPr lang="ru-RU" b="1" dirty="0" err="1" smtClean="0">
                <a:solidFill>
                  <a:srgbClr val="FF0000"/>
                </a:solidFill>
              </a:rPr>
              <a:t>терапія</a:t>
            </a:r>
            <a:r>
              <a:rPr lang="ru-RU" b="1" dirty="0" smtClean="0">
                <a:solidFill>
                  <a:srgbClr val="FF0000"/>
                </a:solidFill>
              </a:rPr>
              <a:t>, </a:t>
            </a:r>
            <a:r>
              <a:rPr lang="ru-RU" b="1" dirty="0" err="1" smtClean="0">
                <a:solidFill>
                  <a:srgbClr val="FF0000"/>
                </a:solidFill>
              </a:rPr>
              <a:t>пальчикова</a:t>
            </a:r>
            <a:r>
              <a:rPr lang="ru-RU" b="1" dirty="0" smtClean="0">
                <a:solidFill>
                  <a:srgbClr val="FF0000"/>
                </a:solidFill>
              </a:rPr>
              <a:t> </a:t>
            </a:r>
            <a:r>
              <a:rPr lang="ru-RU" b="1" dirty="0" err="1" smtClean="0">
                <a:solidFill>
                  <a:srgbClr val="FF0000"/>
                </a:solidFill>
              </a:rPr>
              <a:t>гімнастика</a:t>
            </a:r>
            <a:r>
              <a:rPr lang="ru-RU" b="1" dirty="0" smtClean="0">
                <a:solidFill>
                  <a:srgbClr val="FF0000"/>
                </a:solidFill>
              </a:rPr>
              <a:t>, </a:t>
            </a:r>
            <a:r>
              <a:rPr lang="ru-RU" b="1" dirty="0" err="1" smtClean="0">
                <a:solidFill>
                  <a:srgbClr val="FF0000"/>
                </a:solidFill>
              </a:rPr>
              <a:t>казкотерапевтичні</a:t>
            </a:r>
            <a:r>
              <a:rPr lang="ru-RU" b="1" dirty="0" smtClean="0">
                <a:solidFill>
                  <a:srgbClr val="FF0000"/>
                </a:solidFill>
              </a:rPr>
              <a:t> </a:t>
            </a:r>
            <a:r>
              <a:rPr lang="ru-RU" b="1" dirty="0" err="1" smtClean="0">
                <a:solidFill>
                  <a:srgbClr val="FF0000"/>
                </a:solidFill>
              </a:rPr>
              <a:t>техніки</a:t>
            </a:r>
            <a:r>
              <a:rPr lang="ru-RU" b="1" dirty="0" smtClean="0">
                <a:solidFill>
                  <a:srgbClr val="FF0000"/>
                </a:solidFill>
              </a:rPr>
              <a:t>, </a:t>
            </a:r>
            <a:r>
              <a:rPr lang="ru-RU" b="1" dirty="0" err="1" smtClean="0">
                <a:solidFill>
                  <a:srgbClr val="FF0000"/>
                </a:solidFill>
              </a:rPr>
              <a:t>танцювальна</a:t>
            </a:r>
            <a:r>
              <a:rPr lang="ru-RU" b="1" dirty="0" smtClean="0">
                <a:solidFill>
                  <a:srgbClr val="FF0000"/>
                </a:solidFill>
              </a:rPr>
              <a:t> </a:t>
            </a:r>
            <a:r>
              <a:rPr lang="ru-RU" b="1" dirty="0" err="1" smtClean="0">
                <a:solidFill>
                  <a:srgbClr val="FF0000"/>
                </a:solidFill>
              </a:rPr>
              <a:t>арт</a:t>
            </a:r>
            <a:r>
              <a:rPr lang="ru-RU" b="1" dirty="0" smtClean="0">
                <a:solidFill>
                  <a:srgbClr val="FF0000"/>
                </a:solidFill>
              </a:rPr>
              <a:t> </a:t>
            </a:r>
            <a:r>
              <a:rPr lang="ru-RU" b="1" dirty="0" err="1" smtClean="0">
                <a:solidFill>
                  <a:srgbClr val="FF0000"/>
                </a:solidFill>
              </a:rPr>
              <a:t>терапія</a:t>
            </a:r>
            <a:r>
              <a:rPr lang="ru-RU" b="1" dirty="0" smtClean="0">
                <a:solidFill>
                  <a:srgbClr val="FF0000"/>
                </a:solidFill>
              </a:rPr>
              <a:t>, </a:t>
            </a:r>
            <a:r>
              <a:rPr lang="ru-RU" b="1" dirty="0" err="1" smtClean="0">
                <a:solidFill>
                  <a:srgbClr val="FF0000"/>
                </a:solidFill>
              </a:rPr>
              <a:t>театралізація</a:t>
            </a:r>
            <a:r>
              <a:rPr lang="ru-RU" b="1" dirty="0" smtClean="0">
                <a:solidFill>
                  <a:srgbClr val="FF0000"/>
                </a:solidFill>
              </a:rPr>
              <a:t>, </a:t>
            </a:r>
            <a:r>
              <a:rPr lang="ru-RU" b="1" dirty="0" err="1" smtClean="0">
                <a:solidFill>
                  <a:srgbClr val="FF0000"/>
                </a:solidFill>
              </a:rPr>
              <a:t>групова</a:t>
            </a:r>
            <a:r>
              <a:rPr lang="ru-RU" b="1" dirty="0" smtClean="0">
                <a:solidFill>
                  <a:srgbClr val="FF0000"/>
                </a:solidFill>
              </a:rPr>
              <a:t> </a:t>
            </a:r>
            <a:r>
              <a:rPr lang="ru-RU" b="1" dirty="0" err="1" smtClean="0">
                <a:solidFill>
                  <a:srgbClr val="FF0000"/>
                </a:solidFill>
              </a:rPr>
              <a:t>консультація</a:t>
            </a:r>
            <a:r>
              <a:rPr lang="ru-RU" b="1" dirty="0" smtClean="0">
                <a:solidFill>
                  <a:srgbClr val="FF0000"/>
                </a:solidFill>
              </a:rPr>
              <a:t>.</a:t>
            </a:r>
          </a:p>
          <a:p>
            <a:r>
              <a:rPr lang="ru-RU" b="1" dirty="0" err="1" smtClean="0">
                <a:solidFill>
                  <a:srgbClr val="FF0000"/>
                </a:solidFill>
              </a:rPr>
              <a:t>Підготували</a:t>
            </a:r>
            <a:r>
              <a:rPr lang="ru-RU" b="1" dirty="0" smtClean="0">
                <a:solidFill>
                  <a:srgbClr val="FF0000"/>
                </a:solidFill>
              </a:rPr>
              <a:t>: </a:t>
            </a:r>
            <a:r>
              <a:rPr lang="ru-RU" b="1" dirty="0" err="1" smtClean="0">
                <a:solidFill>
                  <a:srgbClr val="FF0000"/>
                </a:solidFill>
              </a:rPr>
              <a:t>практичний</a:t>
            </a:r>
            <a:r>
              <a:rPr lang="ru-RU" b="1" dirty="0" smtClean="0">
                <a:solidFill>
                  <a:srgbClr val="FF0000"/>
                </a:solidFill>
              </a:rPr>
              <a:t> психолог </a:t>
            </a:r>
          </a:p>
          <a:p>
            <a:r>
              <a:rPr lang="ru-RU" b="1" dirty="0" smtClean="0">
                <a:solidFill>
                  <a:srgbClr val="FF0000"/>
                </a:solidFill>
              </a:rPr>
              <a:t> </a:t>
            </a:r>
            <a:r>
              <a:rPr lang="ru-RU" b="1" dirty="0" smtClean="0">
                <a:solidFill>
                  <a:srgbClr val="FF0000"/>
                </a:solidFill>
              </a:rPr>
              <a:t>                      Панка Л. В.</a:t>
            </a:r>
          </a:p>
          <a:p>
            <a:r>
              <a:rPr lang="ru-RU" b="1" dirty="0" smtClean="0">
                <a:solidFill>
                  <a:srgbClr val="FF0000"/>
                </a:solidFill>
              </a:rPr>
              <a:t>                       </a:t>
            </a:r>
            <a:r>
              <a:rPr lang="ru-RU" b="1" dirty="0" err="1" smtClean="0">
                <a:solidFill>
                  <a:srgbClr val="FF0000"/>
                </a:solidFill>
              </a:rPr>
              <a:t>соціальний</a:t>
            </a:r>
            <a:r>
              <a:rPr lang="ru-RU" b="1" dirty="0" smtClean="0">
                <a:solidFill>
                  <a:srgbClr val="FF0000"/>
                </a:solidFill>
              </a:rPr>
              <a:t> педагог</a:t>
            </a:r>
          </a:p>
          <a:p>
            <a:r>
              <a:rPr lang="ru-RU" b="1" dirty="0" smtClean="0">
                <a:solidFill>
                  <a:srgbClr val="FF0000"/>
                </a:solidFill>
              </a:rPr>
              <a:t>                         </a:t>
            </a:r>
            <a:r>
              <a:rPr lang="ru-RU" b="1" dirty="0" err="1" smtClean="0">
                <a:solidFill>
                  <a:srgbClr val="FF0000"/>
                </a:solidFill>
              </a:rPr>
              <a:t>Аждєр</a:t>
            </a:r>
            <a:r>
              <a:rPr lang="ru-RU" b="1" dirty="0" smtClean="0">
                <a:solidFill>
                  <a:srgbClr val="FF0000"/>
                </a:solidFill>
              </a:rPr>
              <a:t> М. В.</a:t>
            </a:r>
            <a:endParaRPr lang="ru-RU" b="1" dirty="0" smtClean="0">
              <a:solidFill>
                <a:srgbClr val="FF0000"/>
              </a:solidFill>
            </a:endParaRPr>
          </a:p>
          <a:p>
            <a:endParaRPr lang="uk-UA"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9144000" cy="1285860"/>
          </a:xfrm>
          <a:solidFill>
            <a:srgbClr val="00B0F0"/>
          </a:solidFill>
        </p:spPr>
        <p:txBody>
          <a:bodyPr/>
          <a:lstStyle/>
          <a:p>
            <a:r>
              <a:rPr lang="uk-UA" b="1" dirty="0" smtClean="0">
                <a:solidFill>
                  <a:srgbClr val="FFC000"/>
                </a:solidFill>
              </a:rPr>
              <a:t>ПІСОЧНА ТЕРАПІЯ</a:t>
            </a:r>
            <a:endParaRPr lang="uk-UA" b="1" dirty="0">
              <a:solidFill>
                <a:srgbClr val="FFC000"/>
              </a:solidFill>
            </a:endParaRPr>
          </a:p>
        </p:txBody>
      </p:sp>
      <p:sp>
        <p:nvSpPr>
          <p:cNvPr id="3" name="Подзаголовок 2"/>
          <p:cNvSpPr>
            <a:spLocks noGrp="1"/>
          </p:cNvSpPr>
          <p:nvPr>
            <p:ph type="subTitle" idx="1"/>
          </p:nvPr>
        </p:nvSpPr>
        <p:spPr>
          <a:xfrm>
            <a:off x="0" y="1357298"/>
            <a:ext cx="9144000" cy="5500702"/>
          </a:xfrm>
          <a:solidFill>
            <a:srgbClr val="00B0F0"/>
          </a:solidFill>
        </p:spPr>
        <p:txBody>
          <a:bodyPr>
            <a:normAutofit/>
          </a:bodyPr>
          <a:lstStyle/>
          <a:p>
            <a:r>
              <a:rPr lang="uk-UA" sz="4400" b="1" dirty="0" smtClean="0">
                <a:solidFill>
                  <a:schemeClr val="accent6">
                    <a:lumMod val="50000"/>
                  </a:schemeClr>
                </a:solidFill>
              </a:rPr>
              <a:t>Гіперактивних – урівноважує,</a:t>
            </a:r>
          </a:p>
          <a:p>
            <a:r>
              <a:rPr lang="uk-UA" sz="4400" b="1" dirty="0" smtClean="0">
                <a:solidFill>
                  <a:schemeClr val="accent6">
                    <a:lumMod val="50000"/>
                  </a:schemeClr>
                </a:solidFill>
              </a:rPr>
              <a:t>скутих – розслаблює,</a:t>
            </a:r>
          </a:p>
          <a:p>
            <a:r>
              <a:rPr lang="uk-UA" sz="4400" b="1" dirty="0" smtClean="0">
                <a:solidFill>
                  <a:schemeClr val="accent6">
                    <a:lumMod val="50000"/>
                  </a:schemeClr>
                </a:solidFill>
              </a:rPr>
              <a:t>тривожних – заспокоює,</a:t>
            </a:r>
          </a:p>
          <a:p>
            <a:r>
              <a:rPr lang="uk-UA" sz="4400" b="1" dirty="0" smtClean="0">
                <a:solidFill>
                  <a:schemeClr val="accent6">
                    <a:lumMod val="50000"/>
                  </a:schemeClr>
                </a:solidFill>
              </a:rPr>
              <a:t>агресивних – втихомирює…</a:t>
            </a:r>
            <a:endParaRPr lang="uk-UA" sz="4400" b="1" dirty="0">
              <a:solidFill>
                <a:schemeClr val="accent6">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9144000" cy="1285860"/>
          </a:xfrm>
          <a:solidFill>
            <a:srgbClr val="FFFF00"/>
          </a:solidFill>
        </p:spPr>
        <p:txBody>
          <a:bodyPr/>
          <a:lstStyle/>
          <a:p>
            <a:r>
              <a:rPr lang="uk-UA" b="1" dirty="0" smtClean="0">
                <a:solidFill>
                  <a:schemeClr val="accent6">
                    <a:lumMod val="50000"/>
                  </a:schemeClr>
                </a:solidFill>
              </a:rPr>
              <a:t>Види ігор з піском:</a:t>
            </a:r>
            <a:endParaRPr lang="uk-UA" b="1" dirty="0">
              <a:solidFill>
                <a:schemeClr val="accent6">
                  <a:lumMod val="50000"/>
                </a:schemeClr>
              </a:solidFill>
            </a:endParaRPr>
          </a:p>
        </p:txBody>
      </p:sp>
      <p:sp>
        <p:nvSpPr>
          <p:cNvPr id="3" name="Подзаголовок 2"/>
          <p:cNvSpPr>
            <a:spLocks noGrp="1"/>
          </p:cNvSpPr>
          <p:nvPr>
            <p:ph type="subTitle" idx="1"/>
          </p:nvPr>
        </p:nvSpPr>
        <p:spPr>
          <a:xfrm>
            <a:off x="0" y="1357298"/>
            <a:ext cx="9144000" cy="5500702"/>
          </a:xfrm>
          <a:solidFill>
            <a:srgbClr val="FFFF00"/>
          </a:solidFill>
        </p:spPr>
        <p:txBody>
          <a:bodyPr/>
          <a:lstStyle/>
          <a:p>
            <a:pPr>
              <a:buFontTx/>
              <a:buChar char="-"/>
            </a:pPr>
            <a:r>
              <a:rPr lang="uk-UA" b="1" dirty="0" smtClean="0">
                <a:solidFill>
                  <a:schemeClr val="accent2">
                    <a:lumMod val="75000"/>
                  </a:schemeClr>
                </a:solidFill>
              </a:rPr>
              <a:t>повчальні ігри (вони навчають дитину письму, читанню, лічбі, грамоті);</a:t>
            </a:r>
          </a:p>
          <a:p>
            <a:pPr>
              <a:buFontTx/>
              <a:buChar char="-"/>
            </a:pPr>
            <a:r>
              <a:rPr lang="uk-UA" b="1" dirty="0" smtClean="0">
                <a:solidFill>
                  <a:schemeClr val="accent2">
                    <a:lumMod val="75000"/>
                  </a:schemeClr>
                </a:solidFill>
              </a:rPr>
              <a:t>пізнавальні ігри ( з їх допомогою дитина пізнає, який багатогранний наш світ)</a:t>
            </a:r>
          </a:p>
          <a:p>
            <a:pPr>
              <a:buFontTx/>
              <a:buChar char="-"/>
            </a:pPr>
            <a:r>
              <a:rPr lang="uk-UA" b="1" dirty="0" smtClean="0">
                <a:solidFill>
                  <a:schemeClr val="accent2">
                    <a:lumMod val="75000"/>
                  </a:schemeClr>
                </a:solidFill>
              </a:rPr>
              <a:t> проективні ігри ( де відкриваються потенційні можливості дитини, її творчій політ фантазії, де дорослий разом з дитиною придумує і розповідає казки)</a:t>
            </a:r>
            <a:endParaRPr lang="uk-UA" b="1" dirty="0">
              <a:solidFill>
                <a:schemeClr val="accent2">
                  <a:lumMod val="7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2984"/>
          </a:xfrm>
          <a:solidFill>
            <a:schemeClr val="accent6">
              <a:lumMod val="20000"/>
              <a:lumOff val="80000"/>
            </a:schemeClr>
          </a:solidFill>
        </p:spPr>
        <p:txBody>
          <a:bodyPr>
            <a:normAutofit fontScale="90000"/>
          </a:bodyPr>
          <a:lstStyle/>
          <a:p>
            <a:r>
              <a:rPr lang="uk-UA" dirty="0"/>
              <a:t/>
            </a:r>
            <a:br>
              <a:rPr lang="uk-UA" dirty="0"/>
            </a:br>
            <a:r>
              <a:rPr lang="uk-UA" b="1" dirty="0" smtClean="0">
                <a:solidFill>
                  <a:schemeClr val="accent6">
                    <a:lumMod val="75000"/>
                  </a:schemeClr>
                </a:solidFill>
              </a:rPr>
              <a:t>Чим замінити пісок вдома?</a:t>
            </a:r>
            <a:endParaRPr lang="uk-UA" b="1" dirty="0">
              <a:solidFill>
                <a:schemeClr val="accent6">
                  <a:lumMod val="75000"/>
                </a:schemeClr>
              </a:solidFill>
            </a:endParaRPr>
          </a:p>
        </p:txBody>
      </p:sp>
      <p:sp>
        <p:nvSpPr>
          <p:cNvPr id="4" name="Содержимое 3"/>
          <p:cNvSpPr>
            <a:spLocks noGrp="1"/>
          </p:cNvSpPr>
          <p:nvPr>
            <p:ph sz="half" idx="2"/>
          </p:nvPr>
        </p:nvSpPr>
        <p:spPr>
          <a:xfrm>
            <a:off x="4286248" y="1142984"/>
            <a:ext cx="4857752" cy="5715016"/>
          </a:xfrm>
          <a:solidFill>
            <a:schemeClr val="accent6">
              <a:lumMod val="20000"/>
              <a:lumOff val="80000"/>
            </a:schemeClr>
          </a:solidFill>
        </p:spPr>
        <p:txBody>
          <a:bodyPr>
            <a:noAutofit/>
          </a:bodyPr>
          <a:lstStyle/>
          <a:p>
            <a:pPr>
              <a:buNone/>
            </a:pPr>
            <a:r>
              <a:rPr lang="uk-UA" sz="2000" b="1" dirty="0" smtClean="0">
                <a:solidFill>
                  <a:schemeClr val="accent6">
                    <a:lumMod val="50000"/>
                  </a:schemeClr>
                </a:solidFill>
              </a:rPr>
              <a:t>       Якщо у дитини алергія на пісковий пил, можна замінити аналогами піску – манною, кукурудзяною, пшеничною крупою або кухонну сіль. Ці крупи досить дрібні і сипкі, тому стануть чудовою заміною піску за його відсутності, а також у ситуації, коли дитина намагається її їсти.  Для надання цим матеріалам кольору достатньо додати в них перетерті кольорові крейди. Пісочницю можна замінити на великий лоток, тацю або таз, зручний для маніпуляцій. </a:t>
            </a:r>
            <a:endParaRPr lang="uk-UA" sz="2000" b="1" dirty="0">
              <a:solidFill>
                <a:schemeClr val="accent6">
                  <a:lumMod val="50000"/>
                </a:schemeClr>
              </a:solidFill>
            </a:endParaRPr>
          </a:p>
        </p:txBody>
      </p:sp>
      <p:pic>
        <p:nvPicPr>
          <p:cNvPr id="26626" name="Picture 2"/>
          <p:cNvPicPr>
            <a:picLocks noGrp="1" noChangeAspect="1" noChangeArrowheads="1"/>
          </p:cNvPicPr>
          <p:nvPr>
            <p:ph sz="half" idx="1"/>
          </p:nvPr>
        </p:nvPicPr>
        <p:blipFill>
          <a:blip r:embed="rId2"/>
          <a:srcRect/>
          <a:stretch>
            <a:fillRect/>
          </a:stretch>
        </p:blipFill>
        <p:spPr bwMode="auto">
          <a:xfrm>
            <a:off x="0" y="1214422"/>
            <a:ext cx="4357686" cy="564357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a:solidFill>
            <a:schemeClr val="bg1">
              <a:lumMod val="85000"/>
            </a:schemeClr>
          </a:solidFill>
        </p:spPr>
        <p:txBody>
          <a:bodyPr/>
          <a:lstStyle/>
          <a:p>
            <a:r>
              <a:rPr lang="uk-UA" b="1" dirty="0" smtClean="0">
                <a:solidFill>
                  <a:srgbClr val="00B050"/>
                </a:solidFill>
              </a:rPr>
              <a:t>ПАЛЬЧИКОВА ГІМНАСТИКА</a:t>
            </a:r>
            <a:endParaRPr lang="uk-UA" b="1" dirty="0">
              <a:solidFill>
                <a:srgbClr val="00B050"/>
              </a:solidFill>
            </a:endParaRPr>
          </a:p>
        </p:txBody>
      </p:sp>
      <p:sp>
        <p:nvSpPr>
          <p:cNvPr id="4" name="Содержимое 3"/>
          <p:cNvSpPr>
            <a:spLocks noGrp="1"/>
          </p:cNvSpPr>
          <p:nvPr>
            <p:ph sz="half" idx="2"/>
          </p:nvPr>
        </p:nvSpPr>
        <p:spPr>
          <a:xfrm>
            <a:off x="4648200" y="1142984"/>
            <a:ext cx="4495800" cy="5715016"/>
          </a:xfrm>
          <a:solidFill>
            <a:schemeClr val="bg1">
              <a:lumMod val="85000"/>
            </a:schemeClr>
          </a:solidFill>
        </p:spPr>
        <p:txBody>
          <a:bodyPr>
            <a:normAutofit/>
          </a:bodyPr>
          <a:lstStyle/>
          <a:p>
            <a:pPr>
              <a:buNone/>
            </a:pPr>
            <a:r>
              <a:rPr lang="uk-UA" b="1" dirty="0" smtClean="0">
                <a:solidFill>
                  <a:srgbClr val="00B050"/>
                </a:solidFill>
              </a:rPr>
              <a:t>   Пальчикова гімнастика — це ігрові вправи для розвитку дрібної моторики дитини. Науково підтверджено, що розвиток мовлення дитини пропорційно залежить від гнучкості, тонусу, сили, точності рухів пальців рук.</a:t>
            </a:r>
            <a:endParaRPr lang="uk-UA" b="1" dirty="0">
              <a:solidFill>
                <a:srgbClr val="00B050"/>
              </a:solidFill>
            </a:endParaRPr>
          </a:p>
        </p:txBody>
      </p:sp>
      <p:pic>
        <p:nvPicPr>
          <p:cNvPr id="27650" name="Picture 2" descr="C:\Users\B-PRO\Desktop\Робочий стіл\00.jpg"/>
          <p:cNvPicPr>
            <a:picLocks noGrp="1" noChangeAspect="1" noChangeArrowheads="1"/>
          </p:cNvPicPr>
          <p:nvPr>
            <p:ph sz="half" idx="1"/>
          </p:nvPr>
        </p:nvPicPr>
        <p:blipFill>
          <a:blip r:embed="rId2"/>
          <a:srcRect/>
          <a:stretch>
            <a:fillRect/>
          </a:stretch>
        </p:blipFill>
        <p:spPr bwMode="auto">
          <a:xfrm>
            <a:off x="1" y="1428736"/>
            <a:ext cx="4643438" cy="492922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B-PRO\Desktop\Робочий стіл\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Освітній путівник - Психогімнастика"/>
          <p:cNvPicPr>
            <a:picLocks noChangeAspect="1" noChangeArrowheads="1"/>
          </p:cNvPicPr>
          <p:nvPr/>
        </p:nvPicPr>
        <p:blipFill>
          <a:blip r:embed="rId2"/>
          <a:srcRect/>
          <a:stretch>
            <a:fillRect/>
          </a:stretch>
        </p:blipFill>
        <p:spPr bwMode="auto">
          <a:xfrm>
            <a:off x="0" y="0"/>
            <a:ext cx="9143999"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PRO\Desktop\Робочий стіл\23s.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PRO\Desktop\Робочий стіл\2.jpg"/>
          <p:cNvPicPr>
            <a:picLocks noChangeAspect="1" noChangeArrowheads="1"/>
          </p:cNvPicPr>
          <p:nvPr/>
        </p:nvPicPr>
        <p:blipFill>
          <a:blip r:embed="rId2"/>
          <a:srcRect/>
          <a:stretch>
            <a:fillRect/>
          </a:stretch>
        </p:blipFill>
        <p:spPr bwMode="auto">
          <a:xfrm>
            <a:off x="214282" y="0"/>
            <a:ext cx="8715436" cy="671514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naurok.com.ua/uploads/files/754019/188247/203476_images/thumb_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B-PRO\Desktop\Робочий стіл\1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PRO\Desktop\Робочий стіл\thumb_1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B-PRO\Desktop\Робочий стіл\thumb_1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a:solidFill>
            <a:srgbClr val="FFC000"/>
          </a:solidFill>
        </p:spPr>
        <p:txBody>
          <a:bodyPr/>
          <a:lstStyle/>
          <a:p>
            <a:r>
              <a:rPr lang="uk-UA" dirty="0" smtClean="0">
                <a:solidFill>
                  <a:srgbClr val="FF0000"/>
                </a:solidFill>
              </a:rPr>
              <a:t>КАЗКОТЕРАПЕВТІЧНИ ТЕХНІКИ</a:t>
            </a:r>
            <a:endParaRPr lang="uk-UA" dirty="0">
              <a:solidFill>
                <a:srgbClr val="FF0000"/>
              </a:solidFill>
            </a:endParaRPr>
          </a:p>
        </p:txBody>
      </p:sp>
      <p:sp>
        <p:nvSpPr>
          <p:cNvPr id="4" name="Содержимое 3"/>
          <p:cNvSpPr>
            <a:spLocks noGrp="1"/>
          </p:cNvSpPr>
          <p:nvPr>
            <p:ph sz="half" idx="2"/>
          </p:nvPr>
        </p:nvSpPr>
        <p:spPr>
          <a:xfrm>
            <a:off x="4500562" y="1428736"/>
            <a:ext cx="4643438" cy="5429264"/>
          </a:xfrm>
          <a:solidFill>
            <a:schemeClr val="bg1"/>
          </a:solidFill>
        </p:spPr>
        <p:txBody>
          <a:bodyPr/>
          <a:lstStyle/>
          <a:p>
            <a:pPr>
              <a:buNone/>
            </a:pPr>
            <a:endParaRPr lang="uk-UA" b="1" dirty="0" smtClean="0">
              <a:solidFill>
                <a:srgbClr val="00B050"/>
              </a:solidFill>
            </a:endParaRPr>
          </a:p>
        </p:txBody>
      </p:sp>
      <p:pic>
        <p:nvPicPr>
          <p:cNvPr id="34819" name="Picture 3" descr="C:\Users\B-PRO\Desktop\Робочий стіл\1570394172_Skazkoterapiya-kak-metod-psihologicheskoiy-korrekcii-terapevticheskie-skazki-dlya-deteiy-i-doshkol-n.png"/>
          <p:cNvPicPr>
            <a:picLocks noGrp="1" noChangeAspect="1" noChangeArrowheads="1"/>
          </p:cNvPicPr>
          <p:nvPr>
            <p:ph sz="half" idx="1"/>
          </p:nvPr>
        </p:nvPicPr>
        <p:blipFill>
          <a:blip r:embed="rId2"/>
          <a:srcRect/>
          <a:stretch>
            <a:fillRect/>
          </a:stretch>
        </p:blipFill>
        <p:spPr bwMode="auto">
          <a:xfrm>
            <a:off x="0" y="1142984"/>
            <a:ext cx="9144000" cy="571501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B-PRO\Desktop\Робочий стіл\thumb_19.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B-PRO\Desktop\Робочий стіл\thumb_20.jpg"/>
          <p:cNvPicPr>
            <a:picLocks noChangeAspect="1" noChangeArrowheads="1"/>
          </p:cNvPicPr>
          <p:nvPr/>
        </p:nvPicPr>
        <p:blipFill>
          <a:blip r:embed="rId2"/>
          <a:srcRect/>
          <a:stretch>
            <a:fillRect/>
          </a:stretch>
        </p:blipFill>
        <p:spPr bwMode="auto">
          <a:xfrm>
            <a:off x="0" y="0"/>
            <a:ext cx="9144000" cy="671514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Прямоугольник 2"/>
          <p:cNvSpPr/>
          <p:nvPr/>
        </p:nvSpPr>
        <p:spPr>
          <a:xfrm>
            <a:off x="2286000" y="3643314"/>
            <a:ext cx="4572000" cy="2862322"/>
          </a:xfrm>
          <a:prstGeom prst="rect">
            <a:avLst/>
          </a:prstGeom>
        </p:spPr>
        <p:txBody>
          <a:bodyPr wrap="square">
            <a:spAutoFit/>
          </a:bodyPr>
          <a:lstStyle/>
          <a:p>
            <a:r>
              <a:rPr lang="uk-UA" sz="3600" b="1" dirty="0" smtClean="0">
                <a:solidFill>
                  <a:srgbClr val="002060"/>
                </a:solidFill>
              </a:rPr>
              <a:t>Цей  метод  дозволяє  виражати   свої    </a:t>
            </a:r>
          </a:p>
          <a:p>
            <a:r>
              <a:rPr lang="uk-UA" sz="3600" b="1" dirty="0" smtClean="0">
                <a:solidFill>
                  <a:srgbClr val="002060"/>
                </a:solidFill>
              </a:rPr>
              <a:t>почуття,  емоції  з  </a:t>
            </a:r>
          </a:p>
          <a:p>
            <a:r>
              <a:rPr lang="uk-UA" sz="3600" b="1" dirty="0" smtClean="0">
                <a:solidFill>
                  <a:srgbClr val="002060"/>
                </a:solidFill>
              </a:rPr>
              <a:t>допомогою   рухів, міміки ,   пантоміми.</a:t>
            </a:r>
            <a:endParaRPr lang="uk-UA" sz="3600" b="1" dirty="0">
              <a:solidFill>
                <a:srgbClr val="00206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B-PRO\Desktop\Робочий стіл\thumb_2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B-PRO\Desktop\Робочий стіл\thumb_22.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B-PRO\Desktop\Робочий стіл\thumb_24.jpg"/>
          <p:cNvPicPr>
            <a:picLocks noChangeAspect="1" noChangeArrowheads="1"/>
          </p:cNvPicPr>
          <p:nvPr/>
        </p:nvPicPr>
        <p:blipFill>
          <a:blip r:embed="rId2"/>
          <a:srcRect/>
          <a:stretch>
            <a:fillRect/>
          </a:stretch>
        </p:blipFill>
        <p:spPr bwMode="auto">
          <a:xfrm>
            <a:off x="0" y="0"/>
            <a:ext cx="9144001" cy="6858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B-PRO\Desktop\Робочий стіл\thumb_25.jpg"/>
          <p:cNvPicPr>
            <a:picLocks noChangeAspect="1" noChangeArrowheads="1"/>
          </p:cNvPicPr>
          <p:nvPr/>
        </p:nvPicPr>
        <p:blipFill>
          <a:blip r:embed="rId2"/>
          <a:srcRect/>
          <a:stretch>
            <a:fillRect/>
          </a:stretch>
        </p:blipFill>
        <p:spPr bwMode="auto">
          <a:xfrm>
            <a:off x="0" y="0"/>
            <a:ext cx="9143999" cy="671514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B-PRO\Desktop\Робочий стіл\thumb_26.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B-PRO\Desktop\Робочий стіл\thumb_2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naurok.com.ua/uploads/files/754019/188247/203476_images/thumb_1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B-PRO\Desktop\Робочий стіл\00e-0x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B-PRO\Desktop\Робочий стіл\00f-0x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C:\Users\B-PRO\Desktop\Робочий стіл\775240-323bade8d47dc5e89e0d18b6bcebd2a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Autofit/>
          </a:bodyPr>
          <a:lstStyle/>
          <a:p>
            <a:r>
              <a:rPr lang="uk-UA" sz="6600" b="1" dirty="0" smtClean="0">
                <a:solidFill>
                  <a:srgbClr val="FF0000"/>
                </a:solidFill>
              </a:rPr>
              <a:t/>
            </a:r>
            <a:br>
              <a:rPr lang="uk-UA" sz="6600" b="1" dirty="0" smtClean="0">
                <a:solidFill>
                  <a:srgbClr val="FF0000"/>
                </a:solidFill>
              </a:rPr>
            </a:br>
            <a:r>
              <a:rPr lang="uk-UA" sz="6600" b="1" dirty="0" smtClean="0">
                <a:solidFill>
                  <a:srgbClr val="FF0000"/>
                </a:solidFill>
              </a:rPr>
              <a:t/>
            </a:r>
            <a:br>
              <a:rPr lang="uk-UA" sz="6600" b="1" dirty="0" smtClean="0">
                <a:solidFill>
                  <a:srgbClr val="FF0000"/>
                </a:solidFill>
              </a:rPr>
            </a:br>
            <a:r>
              <a:rPr lang="uk-UA" sz="6600" b="1" dirty="0" smtClean="0">
                <a:solidFill>
                  <a:srgbClr val="FF0000"/>
                </a:solidFill>
              </a:rPr>
              <a:t/>
            </a:r>
            <a:br>
              <a:rPr lang="uk-UA" sz="6600" b="1" dirty="0" smtClean="0">
                <a:solidFill>
                  <a:srgbClr val="FF0000"/>
                </a:solidFill>
              </a:rPr>
            </a:br>
            <a:r>
              <a:rPr lang="uk-UA" sz="6600" b="1" dirty="0" smtClean="0">
                <a:solidFill>
                  <a:srgbClr val="FF0000"/>
                </a:solidFill>
              </a:rPr>
              <a:t/>
            </a:r>
            <a:br>
              <a:rPr lang="uk-UA" sz="6600" b="1" dirty="0" smtClean="0">
                <a:solidFill>
                  <a:srgbClr val="FF0000"/>
                </a:solidFill>
              </a:rPr>
            </a:br>
            <a:r>
              <a:rPr lang="uk-UA" sz="6600" b="1" dirty="0" smtClean="0">
                <a:solidFill>
                  <a:srgbClr val="FF0000"/>
                </a:solidFill>
              </a:rPr>
              <a:t/>
            </a:r>
            <a:br>
              <a:rPr lang="uk-UA" sz="6600" b="1" dirty="0" smtClean="0">
                <a:solidFill>
                  <a:srgbClr val="FF0000"/>
                </a:solidFill>
              </a:rPr>
            </a:br>
            <a:r>
              <a:rPr lang="uk-UA" sz="6600" b="1" dirty="0" smtClean="0">
                <a:solidFill>
                  <a:srgbClr val="FF0000"/>
                </a:solidFill>
              </a:rPr>
              <a:t/>
            </a:r>
            <a:br>
              <a:rPr lang="uk-UA" sz="6600" b="1" dirty="0" smtClean="0">
                <a:solidFill>
                  <a:srgbClr val="FF0000"/>
                </a:solidFill>
              </a:rPr>
            </a:br>
            <a:r>
              <a:rPr lang="uk-UA" sz="6600" b="1" dirty="0" smtClean="0">
                <a:solidFill>
                  <a:srgbClr val="FFC000"/>
                </a:solidFill>
              </a:rPr>
              <a:t>Вправи з танцювальної терапії</a:t>
            </a:r>
            <a:endParaRPr lang="uk-UA" sz="6600" b="1" dirty="0">
              <a:solidFill>
                <a:srgbClr val="FFC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solidFill>
                  <a:srgbClr val="00B050"/>
                </a:solidFill>
              </a:rPr>
              <a:t>Гра №</a:t>
            </a:r>
            <a:r>
              <a:rPr lang="uk-UA" b="1" dirty="0">
                <a:solidFill>
                  <a:srgbClr val="00B050"/>
                </a:solidFill>
              </a:rPr>
              <a:t>1</a:t>
            </a:r>
            <a:r>
              <a:rPr lang="uk-UA" b="1" dirty="0" smtClean="0">
                <a:solidFill>
                  <a:srgbClr val="00B050"/>
                </a:solidFill>
              </a:rPr>
              <a:t>.  Дзеркало</a:t>
            </a:r>
            <a:r>
              <a:rPr lang="uk-UA" dirty="0">
                <a:solidFill>
                  <a:srgbClr val="00B050"/>
                </a:solidFill>
              </a:rPr>
              <a:t/>
            </a:r>
            <a:br>
              <a:rPr lang="uk-UA" dirty="0">
                <a:solidFill>
                  <a:srgbClr val="00B050"/>
                </a:solidFill>
              </a:rPr>
            </a:br>
            <a:endParaRPr lang="uk-UA" dirty="0">
              <a:solidFill>
                <a:srgbClr val="00B050"/>
              </a:solidFill>
            </a:endParaRPr>
          </a:p>
        </p:txBody>
      </p:sp>
      <p:sp>
        <p:nvSpPr>
          <p:cNvPr id="4" name="Содержимое 3"/>
          <p:cNvSpPr>
            <a:spLocks noGrp="1"/>
          </p:cNvSpPr>
          <p:nvPr>
            <p:ph sz="half" idx="2"/>
          </p:nvPr>
        </p:nvSpPr>
        <p:spPr>
          <a:xfrm>
            <a:off x="4648200" y="785794"/>
            <a:ext cx="4038600" cy="6072206"/>
          </a:xfrm>
        </p:spPr>
        <p:txBody>
          <a:bodyPr>
            <a:normAutofit fontScale="92500" lnSpcReduction="10000"/>
          </a:bodyPr>
          <a:lstStyle/>
          <a:p>
            <a:pPr>
              <a:buNone/>
            </a:pPr>
            <a:r>
              <a:rPr lang="uk-UA" b="1" i="1" dirty="0" smtClean="0"/>
              <a:t>    Мета </a:t>
            </a:r>
            <a:r>
              <a:rPr lang="uk-UA" b="1" i="1" dirty="0"/>
              <a:t>гри: допомогти дитині відчути себе вільно, розкритися, побачити себе зі сторони. Підходить для невпевнених у собі, пасивних дітей. </a:t>
            </a:r>
            <a:r>
              <a:rPr lang="uk-UA" b="1" i="1" dirty="0">
                <a:solidFill>
                  <a:srgbClr val="FFC000"/>
                </a:solidFill>
              </a:rPr>
              <a:t>У грі можуть брати участь дві дитини або дитина і дорослий. Один гравець дивиться у «дзеркало» (на свого напарника), яке повторює всі його рухи. По черзі гравці міняються ролями.</a:t>
            </a:r>
          </a:p>
          <a:p>
            <a:endParaRPr lang="uk-UA" dirty="0"/>
          </a:p>
        </p:txBody>
      </p:sp>
      <p:pic>
        <p:nvPicPr>
          <p:cNvPr id="5" name="Содержимое 4" descr="http://www.ircvoznesen.pp.ua/wp-content/uploads/2019/01/№1.jpg"/>
          <p:cNvPicPr>
            <a:picLocks noGrp="1"/>
          </p:cNvPicPr>
          <p:nvPr>
            <p:ph sz="half" idx="1"/>
          </p:nvPr>
        </p:nvPicPr>
        <p:blipFill>
          <a:blip r:embed="rId2"/>
          <a:srcRect/>
          <a:stretch>
            <a:fillRect/>
          </a:stretch>
        </p:blipFill>
        <p:spPr bwMode="auto">
          <a:xfrm>
            <a:off x="0" y="1357298"/>
            <a:ext cx="4643438" cy="428628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rgbClr val="00B050"/>
          </a:solidFill>
        </p:spPr>
        <p:txBody>
          <a:bodyPr>
            <a:normAutofit/>
          </a:bodyPr>
          <a:lstStyle/>
          <a:p>
            <a:pPr lvl="0"/>
            <a:r>
              <a:rPr lang="uk-UA" b="1" i="1" dirty="0" smtClean="0">
                <a:solidFill>
                  <a:srgbClr val="FF0000"/>
                </a:solidFill>
                <a:latin typeface="Arial Unicode MS" pitchFamily="34" charset="-128"/>
                <a:cs typeface="Arial" pitchFamily="34" charset="0"/>
              </a:rPr>
              <a:t>Танці для окремих частин тіла. </a:t>
            </a:r>
            <a:r>
              <a:rPr lang="uk-UA" b="1" dirty="0" smtClean="0">
                <a:latin typeface="Arial Unicode MS" pitchFamily="34" charset="-128"/>
                <a:cs typeface="Arial" pitchFamily="34" charset="0"/>
              </a:rPr>
              <a:t>Спробуйте потанцювати окремо правою рукою, окремо лівою рукою, окремо правою ногою, окремо лівою ногою, плечима, обличчям. Запам'ятаєте свої почуття, запишіть їх.</a:t>
            </a:r>
            <a:r>
              <a:rPr lang="uk-UA" b="1" dirty="0" smtClean="0">
                <a:latin typeface="Arial" pitchFamily="34" charset="0"/>
                <a:cs typeface="Arial" pitchFamily="34" charset="0"/>
              </a:rPr>
              <a:t> </a:t>
            </a:r>
            <a:r>
              <a:rPr lang="uk-UA" dirty="0" smtClean="0">
                <a:latin typeface="Arial" pitchFamily="34" charset="0"/>
                <a:cs typeface="Arial" pitchFamily="34" charset="0"/>
              </a:rPr>
              <a:t/>
            </a:r>
            <a:br>
              <a:rPr lang="uk-UA" dirty="0" smtClean="0">
                <a:latin typeface="Arial" pitchFamily="34" charset="0"/>
                <a:cs typeface="Arial" pitchFamily="34" charset="0"/>
              </a:rPr>
            </a:br>
            <a:endParaRPr lang="uk-UA"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rgbClr val="00B0F0"/>
          </a:solidFill>
        </p:spPr>
        <p:txBody>
          <a:bodyPr>
            <a:normAutofit/>
          </a:bodyPr>
          <a:lstStyle/>
          <a:p>
            <a:pPr lvl="0" fontAlgn="base">
              <a:spcAft>
                <a:spcPct val="0"/>
              </a:spcAft>
            </a:pPr>
            <a:r>
              <a:rPr lang="uk-UA" sz="6000" b="1" i="1" dirty="0" smtClean="0">
                <a:solidFill>
                  <a:srgbClr val="FF0000"/>
                </a:solidFill>
                <a:latin typeface="Arial Unicode MS" pitchFamily="34" charset="-128"/>
                <a:cs typeface="Arial" pitchFamily="34" charset="0"/>
              </a:rPr>
              <a:t>Вільний танець.</a:t>
            </a:r>
            <a:r>
              <a:rPr lang="uk-UA" sz="6000" i="1" dirty="0" smtClean="0">
                <a:latin typeface="Arial Unicode MS" pitchFamily="34" charset="-128"/>
                <a:cs typeface="Arial" pitchFamily="34" charset="0"/>
              </a:rPr>
              <a:t/>
            </a:r>
            <a:br>
              <a:rPr lang="uk-UA" sz="6000" i="1" dirty="0" smtClean="0">
                <a:latin typeface="Arial Unicode MS" pitchFamily="34" charset="-128"/>
                <a:cs typeface="Arial" pitchFamily="34" charset="0"/>
              </a:rPr>
            </a:br>
            <a:r>
              <a:rPr lang="uk-UA" sz="6000" b="1" dirty="0" smtClean="0">
                <a:latin typeface="Arial Unicode MS" pitchFamily="34" charset="-128"/>
                <a:cs typeface="Arial" pitchFamily="34" charset="0"/>
              </a:rPr>
              <a:t> Увімкніть музику</a:t>
            </a:r>
            <a:br>
              <a:rPr lang="uk-UA" sz="6000" b="1" dirty="0" smtClean="0">
                <a:latin typeface="Arial Unicode MS" pitchFamily="34" charset="-128"/>
                <a:cs typeface="Arial" pitchFamily="34" charset="0"/>
              </a:rPr>
            </a:br>
            <a:r>
              <a:rPr lang="uk-UA" sz="6000" b="1" dirty="0" smtClean="0">
                <a:latin typeface="Arial Unicode MS" pitchFamily="34" charset="-128"/>
                <a:cs typeface="Arial" pitchFamily="34" charset="0"/>
              </a:rPr>
              <a:t> та потанцюйте </a:t>
            </a:r>
            <a:br>
              <a:rPr lang="uk-UA" sz="6000" b="1" dirty="0" smtClean="0">
                <a:latin typeface="Arial Unicode MS" pitchFamily="34" charset="-128"/>
                <a:cs typeface="Arial" pitchFamily="34" charset="0"/>
              </a:rPr>
            </a:br>
            <a:r>
              <a:rPr lang="uk-UA" sz="6000" b="1" dirty="0" smtClean="0">
                <a:latin typeface="Arial Unicode MS" pitchFamily="34" charset="-128"/>
                <a:cs typeface="Arial" pitchFamily="34" charset="0"/>
              </a:rPr>
              <a:t>під неї так, як хочеться</a:t>
            </a:r>
            <a:endParaRPr lang="uk-UA" sz="60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chemeClr val="accent6">
              <a:lumMod val="40000"/>
              <a:lumOff val="60000"/>
            </a:schemeClr>
          </a:solidFill>
        </p:spPr>
        <p:txBody>
          <a:bodyPr>
            <a:normAutofit/>
          </a:bodyPr>
          <a:lstStyle/>
          <a:p>
            <a:r>
              <a:rPr lang="uk-UA" b="1" i="1" dirty="0" smtClean="0">
                <a:solidFill>
                  <a:srgbClr val="FF0000"/>
                </a:solidFill>
              </a:rPr>
              <a:t>Танець перед дзеркалом. </a:t>
            </a:r>
            <a:r>
              <a:rPr lang="uk-UA" b="1" dirty="0" smtClean="0"/>
              <a:t>Потанцюйте перед дзеркалом та визначте свої почуття. </a:t>
            </a:r>
            <a:br>
              <a:rPr lang="uk-UA" b="1" dirty="0" smtClean="0"/>
            </a:br>
            <a:r>
              <a:rPr lang="uk-UA" b="1" dirty="0" smtClean="0"/>
              <a:t>Ви собі подобаєтеся чи ні?</a:t>
            </a:r>
            <a:endParaRPr lang="uk-UA"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chemeClr val="accent4">
              <a:lumMod val="60000"/>
              <a:lumOff val="40000"/>
            </a:schemeClr>
          </a:solidFill>
        </p:spPr>
        <p:txBody>
          <a:bodyPr>
            <a:normAutofit/>
          </a:bodyPr>
          <a:lstStyle/>
          <a:p>
            <a:r>
              <a:rPr lang="uk-UA" b="1" i="1" dirty="0" smtClean="0">
                <a:solidFill>
                  <a:srgbClr val="FF0000"/>
                </a:solidFill>
              </a:rPr>
              <a:t>Танець у різному одязі. </a:t>
            </a:r>
            <a:r>
              <a:rPr lang="uk-UA" b="1" dirty="0" smtClean="0"/>
              <a:t>Проекспериментуйте з одягом. Потанцюйте в різних шатах і визначте, як одяг впливає на ваш настрій.</a:t>
            </a:r>
            <a:endParaRPr lang="uk-UA"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chemeClr val="accent3"/>
          </a:solidFill>
        </p:spPr>
        <p:txBody>
          <a:bodyPr>
            <a:normAutofit/>
          </a:bodyPr>
          <a:lstStyle/>
          <a:p>
            <a:r>
              <a:rPr lang="uk-UA" b="1" i="1" dirty="0" smtClean="0">
                <a:solidFill>
                  <a:srgbClr val="FF0000"/>
                </a:solidFill>
              </a:rPr>
              <a:t>Тварина. </a:t>
            </a:r>
            <a:r>
              <a:rPr lang="uk-UA" dirty="0" smtClean="0"/>
              <a:t/>
            </a:r>
            <a:br>
              <a:rPr lang="uk-UA" dirty="0" smtClean="0"/>
            </a:br>
            <a:r>
              <a:rPr lang="uk-UA" b="1" dirty="0" smtClean="0"/>
              <a:t>Потанцюйте, зображуючи тварину. Чому ви обрали саме цю тварину?</a:t>
            </a:r>
            <a:endParaRPr lang="uk-UA"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rgbClr val="FFFF00"/>
          </a:solidFill>
        </p:spPr>
        <p:txBody>
          <a:bodyPr>
            <a:normAutofit/>
          </a:bodyPr>
          <a:lstStyle/>
          <a:p>
            <a:r>
              <a:rPr lang="uk-UA" b="1" i="1" dirty="0" smtClean="0">
                <a:solidFill>
                  <a:srgbClr val="FF0000"/>
                </a:solidFill>
              </a:rPr>
              <a:t>Події</a:t>
            </a:r>
            <a:r>
              <a:rPr lang="uk-UA" dirty="0" smtClean="0"/>
              <a:t/>
            </a:r>
            <a:br>
              <a:rPr lang="uk-UA" dirty="0" smtClean="0"/>
            </a:br>
            <a:r>
              <a:rPr lang="uk-UA" b="1" dirty="0" smtClean="0"/>
              <a:t>Спробуйте протанцювати якусь дію. Наприклад, як у танці виглядає чищення зубів, миття під душем, їжа тощо?</a:t>
            </a:r>
            <a:endParaRPr lang="uk-UA"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chemeClr val="accent5"/>
          </a:solidFill>
        </p:spPr>
        <p:txBody>
          <a:bodyPr>
            <a:normAutofit/>
          </a:bodyPr>
          <a:lstStyle/>
          <a:p>
            <a:r>
              <a:rPr lang="uk-UA" b="1" i="1" dirty="0" smtClean="0">
                <a:solidFill>
                  <a:srgbClr val="FF0000"/>
                </a:solidFill>
              </a:rPr>
              <a:t>Інша людина</a:t>
            </a:r>
            <a:r>
              <a:rPr lang="uk-UA" dirty="0" smtClean="0"/>
              <a:t/>
            </a:r>
            <a:br>
              <a:rPr lang="uk-UA" dirty="0" smtClean="0"/>
            </a:br>
            <a:r>
              <a:rPr lang="uk-UA" b="1" dirty="0" smtClean="0"/>
              <a:t> Потанцюйте так, як міг би танцювати якийсь ваш знайомий.</a:t>
            </a:r>
            <a:endParaRPr lang="uk-UA"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chemeClr val="accent2">
              <a:lumMod val="20000"/>
              <a:lumOff val="80000"/>
            </a:schemeClr>
          </a:solidFill>
        </p:spPr>
        <p:txBody>
          <a:bodyPr>
            <a:normAutofit/>
          </a:bodyPr>
          <a:lstStyle/>
          <a:p>
            <a:r>
              <a:rPr lang="uk-UA" b="1" i="1" dirty="0" smtClean="0">
                <a:solidFill>
                  <a:srgbClr val="FF0000"/>
                </a:solidFill>
              </a:rPr>
              <a:t>Сидячи </a:t>
            </a:r>
            <a:r>
              <a:rPr lang="uk-UA" dirty="0" smtClean="0"/>
              <a:t/>
            </a:r>
            <a:br>
              <a:rPr lang="uk-UA" dirty="0" smtClean="0"/>
            </a:br>
            <a:r>
              <a:rPr lang="uk-UA" b="1" dirty="0" smtClean="0"/>
              <a:t>Потанцюйте сидячи. </a:t>
            </a:r>
            <a:r>
              <a:rPr lang="uk-UA" dirty="0" smtClean="0"/>
              <a:t/>
            </a:r>
            <a:br>
              <a:rPr lang="uk-UA" dirty="0" smtClean="0"/>
            </a:br>
            <a:r>
              <a:rPr lang="uk-UA" b="1" i="1" dirty="0" smtClean="0">
                <a:solidFill>
                  <a:srgbClr val="FF0000"/>
                </a:solidFill>
              </a:rPr>
              <a:t>Лежачи </a:t>
            </a:r>
            <a:r>
              <a:rPr lang="uk-UA" dirty="0" smtClean="0"/>
              <a:t/>
            </a:r>
            <a:br>
              <a:rPr lang="uk-UA" dirty="0" smtClean="0"/>
            </a:br>
            <a:r>
              <a:rPr lang="uk-UA" b="1" dirty="0" smtClean="0"/>
              <a:t>Ляжте і спробуйте потанцювати лежачи.</a:t>
            </a:r>
            <a:endParaRPr lang="uk-UA"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chemeClr val="tx2">
              <a:lumMod val="20000"/>
              <a:lumOff val="80000"/>
            </a:schemeClr>
          </a:solidFill>
        </p:spPr>
        <p:txBody>
          <a:bodyPr>
            <a:normAutofit/>
          </a:bodyPr>
          <a:lstStyle/>
          <a:p>
            <a:r>
              <a:rPr lang="uk-UA" b="1" i="1" dirty="0" smtClean="0">
                <a:solidFill>
                  <a:srgbClr val="FF0000"/>
                </a:solidFill>
              </a:rPr>
              <a:t>Із предметом </a:t>
            </a:r>
            <a:r>
              <a:rPr lang="uk-UA" dirty="0" smtClean="0"/>
              <a:t/>
            </a:r>
            <a:br>
              <a:rPr lang="uk-UA" dirty="0" smtClean="0"/>
            </a:br>
            <a:r>
              <a:rPr lang="uk-UA" b="1" dirty="0" smtClean="0"/>
              <a:t>Спробуйте потанцювати з різними предметами, тримаючи їх у руках: з великими та маленькими. Візьміть відразу кілька предметів, великих і маленьких: під пахви, руки, між ніг і т.д.</a:t>
            </a:r>
            <a:endParaRPr lang="uk-UA"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PRO\Desktop\Робочий стіл\888.jpg"/>
          <p:cNvPicPr>
            <a:picLocks noChangeAspect="1" noChangeArrowheads="1"/>
          </p:cNvPicPr>
          <p:nvPr/>
        </p:nvPicPr>
        <p:blipFill>
          <a:blip r:embed="rId2"/>
          <a:srcRect/>
          <a:stretch>
            <a:fillRect/>
          </a:stretch>
        </p:blipFill>
        <p:spPr bwMode="auto">
          <a:xfrm>
            <a:off x="0" y="0"/>
            <a:ext cx="9144001" cy="6858000"/>
          </a:xfrm>
          <a:prstGeom prst="rect">
            <a:avLst/>
          </a:prstGeom>
          <a:noFill/>
        </p:spPr>
      </p:pic>
      <p:sp>
        <p:nvSpPr>
          <p:cNvPr id="2" name="Заголовок 1"/>
          <p:cNvSpPr>
            <a:spLocks noGrp="1"/>
          </p:cNvSpPr>
          <p:nvPr>
            <p:ph type="title"/>
          </p:nvPr>
        </p:nvSpPr>
        <p:spPr/>
        <p:txBody>
          <a:bodyPr/>
          <a:lstStyle/>
          <a:p>
            <a:r>
              <a:rPr lang="uk-UA" b="1" dirty="0" smtClean="0">
                <a:solidFill>
                  <a:srgbClr val="00B050"/>
                </a:solidFill>
              </a:rPr>
              <a:t>ТЕАТРАЛІЗАЦІЯ</a:t>
            </a:r>
            <a:endParaRPr lang="uk-UA" b="1" dirty="0">
              <a:solidFill>
                <a:srgbClr val="00B05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rgbClr val="0070C0"/>
                </a:solidFill>
              </a:rPr>
              <a:t>Гра № 2. Сонечко і хмарка</a:t>
            </a:r>
            <a:r>
              <a:rPr lang="uk-UA" dirty="0">
                <a:solidFill>
                  <a:srgbClr val="0070C0"/>
                </a:solidFill>
              </a:rPr>
              <a:t/>
            </a:r>
            <a:br>
              <a:rPr lang="uk-UA" dirty="0">
                <a:solidFill>
                  <a:srgbClr val="0070C0"/>
                </a:solidFill>
              </a:rPr>
            </a:br>
            <a:endParaRPr lang="uk-UA" dirty="0">
              <a:solidFill>
                <a:srgbClr val="0070C0"/>
              </a:solidFill>
            </a:endParaRPr>
          </a:p>
        </p:txBody>
      </p:sp>
      <p:sp>
        <p:nvSpPr>
          <p:cNvPr id="4" name="Содержимое 3"/>
          <p:cNvSpPr>
            <a:spLocks noGrp="1"/>
          </p:cNvSpPr>
          <p:nvPr>
            <p:ph sz="half" idx="2"/>
          </p:nvPr>
        </p:nvSpPr>
        <p:spPr>
          <a:xfrm>
            <a:off x="4357686" y="857232"/>
            <a:ext cx="4786314" cy="5857916"/>
          </a:xfrm>
        </p:spPr>
        <p:txBody>
          <a:bodyPr>
            <a:normAutofit fontScale="77500" lnSpcReduction="20000"/>
          </a:bodyPr>
          <a:lstStyle/>
          <a:p>
            <a:r>
              <a:rPr lang="uk-UA" b="1" i="1" dirty="0"/>
              <a:t>Мета гри: зняття  напруження у дитини, навчити  регулювати свій емоційний стан.</a:t>
            </a:r>
          </a:p>
          <a:p>
            <a:r>
              <a:rPr lang="uk-UA" b="1" dirty="0">
                <a:solidFill>
                  <a:srgbClr val="0070C0"/>
                </a:solidFill>
              </a:rPr>
              <a:t> Сонечко сховалося за хмаринку, стало прохолодно – потрібно згорнутися клубочком, щоб зігрітися, і затримати дихання. А ось сонечко вийшло з-за хмаринки, і стало жарко, розморило на сонечку – розслабляємося під час видиху.</a:t>
            </a:r>
          </a:p>
          <a:p>
            <a:r>
              <a:rPr lang="uk-UA" b="1" dirty="0">
                <a:solidFill>
                  <a:srgbClr val="00B050"/>
                </a:solidFill>
              </a:rPr>
              <a:t>Інший варіант: одна рука </a:t>
            </a:r>
            <a:r>
              <a:rPr lang="uk-UA" b="1" dirty="0" err="1">
                <a:solidFill>
                  <a:srgbClr val="00B050"/>
                </a:solidFill>
              </a:rPr>
              <a:t>–зображуємо</a:t>
            </a:r>
            <a:r>
              <a:rPr lang="uk-UA" b="1" dirty="0">
                <a:solidFill>
                  <a:srgbClr val="00B050"/>
                </a:solidFill>
              </a:rPr>
              <a:t> хмарку(</a:t>
            </a:r>
            <a:r>
              <a:rPr lang="uk-UA" b="1" dirty="0" err="1">
                <a:solidFill>
                  <a:srgbClr val="00B050"/>
                </a:solidFill>
              </a:rPr>
              <a:t>калак</a:t>
            </a:r>
            <a:r>
              <a:rPr lang="uk-UA" b="1" dirty="0">
                <a:solidFill>
                  <a:srgbClr val="00B050"/>
                </a:solidFill>
              </a:rPr>
              <a:t>),інша рука – сонечко(розкрита широко долонька). По черзі міняють (закривають і розкривають долоньку) .</a:t>
            </a:r>
            <a:r>
              <a:rPr lang="uk-UA" dirty="0">
                <a:solidFill>
                  <a:srgbClr val="00B050"/>
                </a:solidFill>
              </a:rPr>
              <a:t>  </a:t>
            </a:r>
          </a:p>
          <a:p>
            <a:endParaRPr lang="uk-UA" dirty="0"/>
          </a:p>
        </p:txBody>
      </p:sp>
      <p:pic>
        <p:nvPicPr>
          <p:cNvPr id="5" name="Содержимое 4" descr="http://www.ircvoznesen.pp.ua/wp-content/uploads/2019/01/№2.jpg"/>
          <p:cNvPicPr>
            <a:picLocks noGrp="1"/>
          </p:cNvPicPr>
          <p:nvPr>
            <p:ph sz="half" idx="1"/>
          </p:nvPr>
        </p:nvPicPr>
        <p:blipFill>
          <a:blip r:embed="rId2"/>
          <a:srcRect/>
          <a:stretch>
            <a:fillRect/>
          </a:stretch>
        </p:blipFill>
        <p:spPr bwMode="auto">
          <a:xfrm>
            <a:off x="142844" y="1643050"/>
            <a:ext cx="4286280" cy="3643338"/>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chemeClr val="accent2">
              <a:lumMod val="20000"/>
              <a:lumOff val="80000"/>
            </a:schemeClr>
          </a:solidFill>
        </p:spPr>
        <p:txBody>
          <a:bodyPr>
            <a:noAutofit/>
          </a:bodyPr>
          <a:lstStyle/>
          <a:p>
            <a:r>
              <a:rPr lang="uk-UA" sz="3200" b="1" i="1" dirty="0" smtClean="0">
                <a:solidFill>
                  <a:srgbClr val="7030A0"/>
                </a:solidFill>
              </a:rPr>
              <a:t>Однією з важливих складових театралізованої діяльності є театралізована гра. В багатьох дослідженнях театралізовані ігри класифікуються по способу реалізації сюжету: </a:t>
            </a:r>
            <a:r>
              <a:rPr lang="uk-UA" sz="3200" b="1" dirty="0" smtClean="0"/>
              <a:t/>
            </a:r>
            <a:br>
              <a:rPr lang="uk-UA" sz="3200" b="1" dirty="0" smtClean="0"/>
            </a:br>
            <a:r>
              <a:rPr lang="uk-UA" sz="3200" b="1" i="1" dirty="0" smtClean="0">
                <a:solidFill>
                  <a:srgbClr val="0070C0"/>
                </a:solidFill>
              </a:rPr>
              <a:t>Непредметні ігри (ігри-драматизації), в яких діти самі знаходяться в образі діючої особи і виконують взяту на себе роль.</a:t>
            </a:r>
            <a:r>
              <a:rPr lang="uk-UA" sz="3200" b="1" dirty="0" smtClean="0"/>
              <a:t/>
            </a:r>
            <a:br>
              <a:rPr lang="uk-UA" sz="3200" b="1" dirty="0" smtClean="0"/>
            </a:br>
            <a:r>
              <a:rPr lang="uk-UA" sz="3200" b="1" i="1" dirty="0" smtClean="0">
                <a:solidFill>
                  <a:srgbClr val="00B050"/>
                </a:solidFill>
              </a:rPr>
              <a:t>Предметні ігри (Ігри-інсценізації), в яких діючими особами є визначені предмети(іграшки,ляльки лялькового театру настільного, пальчикового тощо).</a:t>
            </a:r>
            <a:r>
              <a:rPr lang="uk-UA" sz="3200" b="1" dirty="0" smtClean="0"/>
              <a:t/>
            </a:r>
            <a:br>
              <a:rPr lang="uk-UA" sz="3200" b="1" dirty="0" smtClean="0"/>
            </a:br>
            <a:endParaRPr lang="uk-UA" sz="32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B-PRO\Desktop\Робочий стіл\img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Users\B-PRO\Desktop\Робочий стіл\img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B-PRO\Desktop\Робочий стіл\img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Users\B-PRO\Desktop\Робочий стіл\img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B-PRO\Desktop\Робочий стіл\img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Users\B-PRO\Desktop\Робочий стіл\img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C:\Users\B-PRO\Desktop\Робочий стіл\333.jpg"/>
          <p:cNvPicPr>
            <a:picLocks noChangeAspect="1" noChangeArrowheads="1"/>
          </p:cNvPicPr>
          <p:nvPr/>
        </p:nvPicPr>
        <p:blipFill>
          <a:blip r:embed="rId2"/>
          <a:srcRect/>
          <a:stretch>
            <a:fillRect/>
          </a:stretch>
        </p:blipFill>
        <p:spPr bwMode="auto">
          <a:xfrm>
            <a:off x="0" y="0"/>
            <a:ext cx="9144000" cy="6715148"/>
          </a:xfrm>
          <a:prstGeom prst="rect">
            <a:avLst/>
          </a:prstGeom>
          <a:noFill/>
        </p:spPr>
      </p:pic>
      <p:sp>
        <p:nvSpPr>
          <p:cNvPr id="2" name="Заголовок 1"/>
          <p:cNvSpPr>
            <a:spLocks noGrp="1"/>
          </p:cNvSpPr>
          <p:nvPr>
            <p:ph type="title"/>
          </p:nvPr>
        </p:nvSpPr>
        <p:spPr/>
        <p:txBody>
          <a:bodyPr/>
          <a:lstStyle/>
          <a:p>
            <a:r>
              <a:rPr lang="uk-UA" b="1" i="1" dirty="0" smtClean="0">
                <a:solidFill>
                  <a:srgbClr val="FFFF00"/>
                </a:solidFill>
              </a:rPr>
              <a:t>ЛЯЛЬКОВИЙ ТЕАТР</a:t>
            </a:r>
            <a:endParaRPr lang="uk-UA" b="1" i="1" dirty="0">
              <a:solidFill>
                <a:srgbClr val="FFFF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Users\B-PRO\Desktop\Робочий стіл\img1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B-PRO\Desktop\Робочий стіл\0.jpg"/>
          <p:cNvPicPr>
            <a:picLocks noChangeAspect="1" noChangeArrowheads="1"/>
          </p:cNvPicPr>
          <p:nvPr/>
        </p:nvPicPr>
        <p:blipFill>
          <a:blip r:embed="rId2"/>
          <a:srcRect/>
          <a:stretch>
            <a:fillRect/>
          </a:stretch>
        </p:blipFill>
        <p:spPr bwMode="auto">
          <a:xfrm>
            <a:off x="1" y="142852"/>
            <a:ext cx="8858280" cy="6572296"/>
          </a:xfrm>
          <a:prstGeom prst="rect">
            <a:avLst/>
          </a:prstGeom>
          <a:noFill/>
        </p:spPr>
      </p:pic>
      <p:sp>
        <p:nvSpPr>
          <p:cNvPr id="2" name="Заголовок 1"/>
          <p:cNvSpPr>
            <a:spLocks noGrp="1"/>
          </p:cNvSpPr>
          <p:nvPr>
            <p:ph type="ctrTitle"/>
          </p:nvPr>
        </p:nvSpPr>
        <p:spPr>
          <a:xfrm>
            <a:off x="685800" y="1"/>
            <a:ext cx="7772400" cy="1285859"/>
          </a:xfrm>
        </p:spPr>
        <p:txBody>
          <a:bodyPr>
            <a:normAutofit fontScale="90000"/>
          </a:bodyPr>
          <a:lstStyle/>
          <a:p>
            <a:r>
              <a:rPr lang="uk-UA" b="1" dirty="0">
                <a:solidFill>
                  <a:srgbClr val="FF0000"/>
                </a:solidFill>
              </a:rPr>
              <a:t>Гра </a:t>
            </a:r>
            <a:r>
              <a:rPr lang="uk-UA" b="1" dirty="0" smtClean="0">
                <a:solidFill>
                  <a:srgbClr val="FF0000"/>
                </a:solidFill>
              </a:rPr>
              <a:t>№3 </a:t>
            </a:r>
            <a:r>
              <a:rPr lang="uk-UA" b="1" dirty="0">
                <a:solidFill>
                  <a:srgbClr val="FF0000"/>
                </a:solidFill>
              </a:rPr>
              <a:t>«Їжачки»</a:t>
            </a:r>
            <a:r>
              <a:rPr lang="uk-UA" dirty="0">
                <a:solidFill>
                  <a:srgbClr val="FF0000"/>
                </a:solidFill>
              </a:rPr>
              <a:t/>
            </a:r>
            <a:br>
              <a:rPr lang="uk-UA" dirty="0">
                <a:solidFill>
                  <a:srgbClr val="FF0000"/>
                </a:solidFill>
              </a:rPr>
            </a:br>
            <a:endParaRPr lang="uk-UA" dirty="0">
              <a:solidFill>
                <a:srgbClr val="FF0000"/>
              </a:solidFill>
            </a:endParaRPr>
          </a:p>
        </p:txBody>
      </p:sp>
      <p:sp>
        <p:nvSpPr>
          <p:cNvPr id="3" name="Подзаголовок 2"/>
          <p:cNvSpPr>
            <a:spLocks noGrp="1"/>
          </p:cNvSpPr>
          <p:nvPr>
            <p:ph type="subTitle" idx="1"/>
          </p:nvPr>
        </p:nvSpPr>
        <p:spPr>
          <a:xfrm>
            <a:off x="571472" y="1142984"/>
            <a:ext cx="8143932" cy="5357850"/>
          </a:xfrm>
        </p:spPr>
        <p:txBody>
          <a:bodyPr>
            <a:normAutofit fontScale="70000" lnSpcReduction="20000"/>
          </a:bodyPr>
          <a:lstStyle/>
          <a:p>
            <a:r>
              <a:rPr lang="uk-UA" b="1" dirty="0">
                <a:solidFill>
                  <a:schemeClr val="tx1"/>
                </a:solidFill>
              </a:rPr>
              <a:t>Уявіть, що ви в лісі. Я – мама-їжачиха, а ви – мої маленькі їжачки. Ви спите, зігнувшись у клубочок, заховавши носик в лапки.</a:t>
            </a:r>
          </a:p>
          <a:p>
            <a:r>
              <a:rPr lang="uk-UA" b="1" dirty="0">
                <a:solidFill>
                  <a:schemeClr val="tx1"/>
                </a:solidFill>
              </a:rPr>
              <a:t>Раптом з-за високих дерев з’явився теплий промінчик сонечка, пригрів вас. Ви відкрили свої чорні, як намистинки, очки. Подивилися вліво, потім вправо на  пелюстки ромашку, потім вниз на зелену травичку, нарешті, вгору на пташку, яка щосили вже співала пісеньку … Ви вийняли свій носик-під лапки і стали принюхуватися і </a:t>
            </a:r>
            <a:r>
              <a:rPr lang="uk-UA" b="1" dirty="0" err="1" smtClean="0">
                <a:solidFill>
                  <a:schemeClr val="tx1"/>
                </a:solidFill>
              </a:rPr>
              <a:t>пихкати.Потім</a:t>
            </a:r>
            <a:r>
              <a:rPr lang="uk-UA" b="1" dirty="0" smtClean="0">
                <a:solidFill>
                  <a:schemeClr val="tx1"/>
                </a:solidFill>
              </a:rPr>
              <a:t> </a:t>
            </a:r>
            <a:r>
              <a:rPr lang="uk-UA" b="1" dirty="0">
                <a:solidFill>
                  <a:schemeClr val="tx1"/>
                </a:solidFill>
              </a:rPr>
              <a:t>розгорнулися зовсім і потягнулися.</a:t>
            </a:r>
          </a:p>
          <a:p>
            <a:r>
              <a:rPr lang="uk-UA" b="1" dirty="0">
                <a:solidFill>
                  <a:schemeClr val="tx1"/>
                </a:solidFill>
              </a:rPr>
              <a:t>Вмилися росою, попили з маленького зеленого листочка.</a:t>
            </a:r>
          </a:p>
          <a:p>
            <a:r>
              <a:rPr lang="uk-UA" b="1" dirty="0">
                <a:solidFill>
                  <a:schemeClr val="tx1"/>
                </a:solidFill>
              </a:rPr>
              <a:t>Яка прохолодна, чиста вода! Їжачки навіть облизнулися.</a:t>
            </a:r>
          </a:p>
          <a:p>
            <a:r>
              <a:rPr lang="uk-UA" b="1" dirty="0">
                <a:solidFill>
                  <a:schemeClr val="tx1"/>
                </a:solidFill>
              </a:rPr>
              <a:t>Подивилися в калюжку. Побачили, що їх колючки сплутались і почали розчісуватися.</a:t>
            </a:r>
          </a:p>
          <a:p>
            <a:r>
              <a:rPr lang="uk-UA" b="1" dirty="0">
                <a:solidFill>
                  <a:schemeClr val="tx1"/>
                </a:solidFill>
              </a:rPr>
              <a:t>А ось мама-їжачиха з смачним сніданком. Їжачки  зраділи. Підбігли до матусі, обняли її. Як добре, що на світі є мама!</a:t>
            </a:r>
          </a:p>
          <a:p>
            <a:endParaRPr lang="uk-UA" dirty="0">
              <a:solidFill>
                <a:schemeClr val="tx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Users\B-PRO\Desktop\Робочий стіл\img1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Users\B-PRO\Desktop\Робочий стіл\img1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Users\B-PRO\Desktop\Робочий стіл\img1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Users\B-PRO\Desktop\Робочий стіл\img2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Users\B-PRO\Desktop\Робочий стіл\img2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C:\Users\B-PRO\Desktop\Робочий стіл\img2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Users\B-PRO\Desktop\Робочий стіл\img2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Users\B-PRO\Desktop\Робочий стіл\img2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Users\B-PRO\Desktop\Робочий стіл\img3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Users\B-PRO\Desktop\Робочий стіл\img3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www.ircvoznesen.pp.ua/wp-content/uploads/2019/01/№6.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ctrTitle"/>
          </p:nvPr>
        </p:nvSpPr>
        <p:spPr>
          <a:xfrm>
            <a:off x="685800" y="285729"/>
            <a:ext cx="7772400" cy="1214445"/>
          </a:xfrm>
        </p:spPr>
        <p:txBody>
          <a:bodyPr>
            <a:normAutofit fontScale="90000"/>
          </a:bodyPr>
          <a:lstStyle/>
          <a:p>
            <a:r>
              <a:rPr lang="uk-UA" b="1" dirty="0">
                <a:solidFill>
                  <a:srgbClr val="FFC000"/>
                </a:solidFill>
              </a:rPr>
              <a:t>Гра </a:t>
            </a:r>
            <a:r>
              <a:rPr lang="uk-UA" b="1" dirty="0" smtClean="0">
                <a:solidFill>
                  <a:srgbClr val="FFC000"/>
                </a:solidFill>
              </a:rPr>
              <a:t>№</a:t>
            </a:r>
            <a:r>
              <a:rPr lang="uk-UA" b="1" dirty="0">
                <a:solidFill>
                  <a:srgbClr val="FFC000"/>
                </a:solidFill>
              </a:rPr>
              <a:t>4 «Хвилинки спокою»</a:t>
            </a:r>
            <a:r>
              <a:rPr lang="uk-UA" dirty="0">
                <a:solidFill>
                  <a:srgbClr val="FFC000"/>
                </a:solidFill>
              </a:rPr>
              <a:t/>
            </a:r>
            <a:br>
              <a:rPr lang="uk-UA" dirty="0">
                <a:solidFill>
                  <a:srgbClr val="FFC000"/>
                </a:solidFill>
              </a:rPr>
            </a:br>
            <a:endParaRPr lang="uk-UA" dirty="0">
              <a:solidFill>
                <a:srgbClr val="FFC000"/>
              </a:solidFill>
            </a:endParaRPr>
          </a:p>
        </p:txBody>
      </p:sp>
      <p:sp>
        <p:nvSpPr>
          <p:cNvPr id="3" name="Подзаголовок 2"/>
          <p:cNvSpPr>
            <a:spLocks noGrp="1"/>
          </p:cNvSpPr>
          <p:nvPr>
            <p:ph type="subTitle" idx="1"/>
          </p:nvPr>
        </p:nvSpPr>
        <p:spPr>
          <a:xfrm>
            <a:off x="214282" y="928670"/>
            <a:ext cx="8929718" cy="5715040"/>
          </a:xfrm>
        </p:spPr>
        <p:txBody>
          <a:bodyPr>
            <a:normAutofit fontScale="70000" lnSpcReduction="20000"/>
          </a:bodyPr>
          <a:lstStyle/>
          <a:p>
            <a:r>
              <a:rPr lang="uk-UA" b="1" dirty="0">
                <a:solidFill>
                  <a:srgbClr val="00B0F0"/>
                </a:solidFill>
              </a:rPr>
              <a:t>Діти, уявіть собі, що наступило літо, розцвіло безліч квітів на лузі, у лісі, в квітнику. Вони такі гарні, яскраві, різнобарвні! Хочете бути гарною квіткою на лузі? Якою  квіткою хоче бути </a:t>
            </a:r>
            <a:r>
              <a:rPr lang="uk-UA" b="1" dirty="0" err="1">
                <a:solidFill>
                  <a:srgbClr val="00B0F0"/>
                </a:solidFill>
              </a:rPr>
              <a:t>Лєна</a:t>
            </a:r>
            <a:r>
              <a:rPr lang="uk-UA" b="1" dirty="0">
                <a:solidFill>
                  <a:srgbClr val="00B0F0"/>
                </a:solidFill>
              </a:rPr>
              <a:t>, Наташа, Коля? ..</a:t>
            </a:r>
          </a:p>
          <a:p>
            <a:r>
              <a:rPr lang="uk-UA" b="1" dirty="0">
                <a:solidFill>
                  <a:srgbClr val="00B0F0"/>
                </a:solidFill>
              </a:rPr>
              <a:t>Сонечко ще не зійшло, квіточки сплять. Очки у них закриті, дихають глибоко, рівно, спокійно.</a:t>
            </a:r>
          </a:p>
          <a:p>
            <a:r>
              <a:rPr lang="uk-UA" b="1" dirty="0">
                <a:solidFill>
                  <a:srgbClr val="00B0F0"/>
                </a:solidFill>
              </a:rPr>
              <a:t>Але ось: «</a:t>
            </a:r>
            <a:r>
              <a:rPr lang="uk-UA" b="1" dirty="0" err="1">
                <a:solidFill>
                  <a:srgbClr val="00B0F0"/>
                </a:solidFill>
              </a:rPr>
              <a:t>Дзинь</a:t>
            </a:r>
            <a:r>
              <a:rPr lang="uk-UA" b="1" dirty="0">
                <a:solidFill>
                  <a:srgbClr val="00B0F0"/>
                </a:solidFill>
              </a:rPr>
              <a:t>», – виглянув перший промінчик сонечка. Погладив по голівці квіточку – </a:t>
            </a:r>
            <a:r>
              <a:rPr lang="uk-UA" b="1" dirty="0" err="1">
                <a:solidFill>
                  <a:srgbClr val="00B0F0"/>
                </a:solidFill>
              </a:rPr>
              <a:t>Лєну</a:t>
            </a:r>
            <a:r>
              <a:rPr lang="uk-UA" b="1" dirty="0">
                <a:solidFill>
                  <a:srgbClr val="00B0F0"/>
                </a:solidFill>
              </a:rPr>
              <a:t>, </a:t>
            </a:r>
            <a:r>
              <a:rPr lang="uk-UA" b="1" dirty="0" err="1">
                <a:solidFill>
                  <a:srgbClr val="00B0F0"/>
                </a:solidFill>
              </a:rPr>
              <a:t>квіточку-Катю</a:t>
            </a:r>
            <a:r>
              <a:rPr lang="uk-UA" b="1" dirty="0">
                <a:solidFill>
                  <a:srgbClr val="00B0F0"/>
                </a:solidFill>
              </a:rPr>
              <a:t> … (Гладить).</a:t>
            </a:r>
          </a:p>
          <a:p>
            <a:r>
              <a:rPr lang="uk-UA" b="1" dirty="0">
                <a:solidFill>
                  <a:srgbClr val="00B0F0"/>
                </a:solidFill>
              </a:rPr>
              <a:t>Квіточки відкрили спочатку одне око, потім другий, подивилися очима вниз, вліво, вправо, вгору. Зажмурилися від яскравого сонечка.</a:t>
            </a:r>
          </a:p>
          <a:p>
            <a:r>
              <a:rPr lang="uk-UA" b="1" dirty="0">
                <a:solidFill>
                  <a:srgbClr val="00B0F0"/>
                </a:solidFill>
              </a:rPr>
              <a:t>Відкрили очі широко і посміхнулися.</a:t>
            </a:r>
          </a:p>
          <a:p>
            <a:r>
              <a:rPr lang="uk-UA" b="1" dirty="0">
                <a:solidFill>
                  <a:srgbClr val="00B0F0"/>
                </a:solidFill>
              </a:rPr>
              <a:t>Як раді квіточки сонечку!</a:t>
            </a:r>
          </a:p>
          <a:p>
            <a:r>
              <a:rPr lang="uk-UA" b="1" dirty="0">
                <a:solidFill>
                  <a:srgbClr val="00B0F0"/>
                </a:solidFill>
              </a:rPr>
              <a:t>Задзвеніли дзвіночки: «Дінь-дінь-дінь».</a:t>
            </a:r>
          </a:p>
          <a:p>
            <a:r>
              <a:rPr lang="uk-UA" b="1" dirty="0">
                <a:solidFill>
                  <a:srgbClr val="00B0F0"/>
                </a:solidFill>
              </a:rPr>
              <a:t>Їм відповіли ромашки: «Тік-так, </a:t>
            </a:r>
            <a:r>
              <a:rPr lang="uk-UA" b="1" dirty="0" err="1">
                <a:solidFill>
                  <a:srgbClr val="00B0F0"/>
                </a:solidFill>
              </a:rPr>
              <a:t>тік-так</a:t>
            </a:r>
            <a:r>
              <a:rPr lang="uk-UA" b="1" dirty="0">
                <a:solidFill>
                  <a:srgbClr val="00B0F0"/>
                </a:solidFill>
              </a:rPr>
              <a:t>» … Стали квіточки вмиватися росою: щічки, вічка, плічка, спинку.</a:t>
            </a:r>
          </a:p>
          <a:p>
            <a:r>
              <a:rPr lang="uk-UA" b="1" dirty="0">
                <a:solidFill>
                  <a:srgbClr val="00B0F0"/>
                </a:solidFill>
              </a:rPr>
              <a:t>Ось які чисті і свіжі!</a:t>
            </a:r>
          </a:p>
          <a:p>
            <a:r>
              <a:rPr lang="uk-UA" b="1" dirty="0">
                <a:solidFill>
                  <a:srgbClr val="00B0F0"/>
                </a:solidFill>
              </a:rPr>
              <a:t>Подивилися один на одного і всі разом сказали: «Здрастуй, день»</a:t>
            </a:r>
          </a:p>
          <a:p>
            <a:endParaRPr lang="uk-UA"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9144000" cy="2071678"/>
          </a:xfrm>
          <a:solidFill>
            <a:schemeClr val="tx2">
              <a:lumMod val="20000"/>
              <a:lumOff val="80000"/>
            </a:schemeClr>
          </a:solidFill>
        </p:spPr>
        <p:txBody>
          <a:bodyPr>
            <a:normAutofit fontScale="90000"/>
          </a:bodyPr>
          <a:lstStyle/>
          <a:p>
            <a:r>
              <a:rPr lang="uk-UA" dirty="0" smtClean="0">
                <a:solidFill>
                  <a:srgbClr val="C00000"/>
                </a:solidFill>
              </a:rPr>
              <a:t>Одним із суттєвих форм роботи практичного психолога виступає психологічне консультування.</a:t>
            </a:r>
            <a:r>
              <a:rPr lang="uk-UA" dirty="0" smtClean="0"/>
              <a:t/>
            </a:r>
            <a:br>
              <a:rPr lang="uk-UA" dirty="0" smtClean="0"/>
            </a:br>
            <a:endParaRPr lang="uk-UA" dirty="0"/>
          </a:p>
        </p:txBody>
      </p:sp>
      <p:sp>
        <p:nvSpPr>
          <p:cNvPr id="3" name="Подзаголовок 2"/>
          <p:cNvSpPr>
            <a:spLocks noGrp="1"/>
          </p:cNvSpPr>
          <p:nvPr>
            <p:ph type="subTitle" idx="1"/>
          </p:nvPr>
        </p:nvSpPr>
        <p:spPr/>
        <p:txBody>
          <a:bodyPr/>
          <a:lstStyle/>
          <a:p>
            <a:endParaRPr lang="uk-UA" dirty="0"/>
          </a:p>
        </p:txBody>
      </p:sp>
      <p:pic>
        <p:nvPicPr>
          <p:cNvPr id="80898" name="Picture 2" descr="C:\Users\B-PRO\Desktop\Робочий стіл\1513760213_719825.jpg"/>
          <p:cNvPicPr>
            <a:picLocks noChangeAspect="1" noChangeArrowheads="1"/>
          </p:cNvPicPr>
          <p:nvPr/>
        </p:nvPicPr>
        <p:blipFill>
          <a:blip r:embed="rId2"/>
          <a:srcRect/>
          <a:stretch>
            <a:fillRect/>
          </a:stretch>
        </p:blipFill>
        <p:spPr bwMode="auto">
          <a:xfrm>
            <a:off x="1285852" y="1785926"/>
            <a:ext cx="6786610" cy="5072074"/>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chemeClr val="accent4">
              <a:lumMod val="20000"/>
              <a:lumOff val="80000"/>
            </a:schemeClr>
          </a:solidFill>
        </p:spPr>
        <p:txBody>
          <a:bodyPr>
            <a:normAutofit/>
          </a:bodyPr>
          <a:lstStyle/>
          <a:p>
            <a:r>
              <a:rPr lang="uk-UA" sz="3200" b="1" dirty="0" smtClean="0">
                <a:solidFill>
                  <a:srgbClr val="00B050"/>
                </a:solidFill>
              </a:rPr>
              <a:t>Мета психологічного консультування - допомогти людям у досягненні почуття благополуччя, полегшити переживання стресу, дозволити життєві кризи, підвищити їх здатність знаходити вихід зі складних ситуацій і самим приймати рішення. </a:t>
            </a:r>
            <a:br>
              <a:rPr lang="uk-UA" sz="3200" b="1" dirty="0" smtClean="0">
                <a:solidFill>
                  <a:srgbClr val="00B050"/>
                </a:solidFill>
              </a:rPr>
            </a:br>
            <a:endParaRPr lang="uk-UA" sz="3200" b="1" dirty="0">
              <a:solidFill>
                <a:srgbClr val="00B05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chemeClr val="accent6">
              <a:lumMod val="20000"/>
              <a:lumOff val="80000"/>
            </a:schemeClr>
          </a:solidFill>
        </p:spPr>
        <p:txBody>
          <a:bodyPr>
            <a:normAutofit/>
          </a:bodyPr>
          <a:lstStyle/>
          <a:p>
            <a:r>
              <a:rPr lang="uk-UA" b="1" dirty="0" smtClean="0">
                <a:solidFill>
                  <a:srgbClr val="7030A0"/>
                </a:solidFill>
              </a:rPr>
              <a:t>Основний засіб консультування - це бесіда, побудована певним чином. У процесі консультації практичний психолог надає психологічну допомогу, допомагаючи особам  подивитися під різними кутами на труднощі, з якими вони зустрічаються, і на способи дії в ситуації, з якою </a:t>
            </a:r>
            <a:r>
              <a:rPr lang="uk-UA" b="1" dirty="0" err="1" smtClean="0">
                <a:solidFill>
                  <a:srgbClr val="7030A0"/>
                </a:solidFill>
              </a:rPr>
              <a:t>ввоні</a:t>
            </a:r>
            <a:r>
              <a:rPr lang="uk-UA" b="1" smtClean="0">
                <a:solidFill>
                  <a:srgbClr val="7030A0"/>
                </a:solidFill>
              </a:rPr>
              <a:t> зіткнулись.</a:t>
            </a:r>
            <a:r>
              <a:rPr lang="uk-UA" smtClean="0">
                <a:solidFill>
                  <a:srgbClr val="7030A0"/>
                </a:solidFill>
              </a:rPr>
              <a:t> </a:t>
            </a:r>
            <a:r>
              <a:rPr lang="uk-UA" dirty="0" smtClean="0">
                <a:solidFill>
                  <a:srgbClr val="7030A0"/>
                </a:solidFill>
              </a:rPr>
              <a:t/>
            </a:r>
            <a:br>
              <a:rPr lang="uk-UA" dirty="0" smtClean="0">
                <a:solidFill>
                  <a:srgbClr val="7030A0"/>
                </a:solidFill>
              </a:rPr>
            </a:br>
            <a:endParaRPr lang="uk-UA" dirty="0">
              <a:solidFill>
                <a:srgbClr val="7030A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1285859"/>
          </a:xfrm>
          <a:solidFill>
            <a:schemeClr val="accent1">
              <a:lumMod val="20000"/>
              <a:lumOff val="80000"/>
            </a:schemeClr>
          </a:solidFill>
        </p:spPr>
        <p:txBody>
          <a:bodyPr>
            <a:noAutofit/>
          </a:bodyPr>
          <a:lstStyle/>
          <a:p>
            <a:r>
              <a:rPr lang="uk-UA" sz="2800" b="1" dirty="0" smtClean="0">
                <a:solidFill>
                  <a:srgbClr val="7030A0"/>
                </a:solidFill>
              </a:rPr>
              <a:t>Притча як прийом психологічного консультування</a:t>
            </a:r>
            <a:r>
              <a:rPr lang="uk-UA" sz="2800" dirty="0" smtClean="0"/>
              <a:t/>
            </a:r>
            <a:br>
              <a:rPr lang="uk-UA" sz="2800" dirty="0" smtClean="0"/>
            </a:br>
            <a:endParaRPr lang="uk-UA" sz="2800" dirty="0"/>
          </a:p>
        </p:txBody>
      </p:sp>
      <p:sp>
        <p:nvSpPr>
          <p:cNvPr id="3" name="Подзаголовок 2"/>
          <p:cNvSpPr>
            <a:spLocks noGrp="1"/>
          </p:cNvSpPr>
          <p:nvPr>
            <p:ph type="subTitle" idx="1"/>
          </p:nvPr>
        </p:nvSpPr>
        <p:spPr>
          <a:xfrm>
            <a:off x="0" y="1357298"/>
            <a:ext cx="9144000" cy="5500702"/>
          </a:xfrm>
          <a:solidFill>
            <a:schemeClr val="accent4">
              <a:lumMod val="40000"/>
              <a:lumOff val="60000"/>
            </a:schemeClr>
          </a:solidFill>
        </p:spPr>
        <p:txBody>
          <a:bodyPr>
            <a:normAutofit lnSpcReduction="10000"/>
          </a:bodyPr>
          <a:lstStyle/>
          <a:p>
            <a:r>
              <a:rPr lang="uk-UA" b="1" dirty="0" smtClean="0">
                <a:solidFill>
                  <a:schemeClr val="tx1"/>
                </a:solidFill>
              </a:rPr>
              <a:t>Ситуація </a:t>
            </a:r>
            <a:endParaRPr lang="uk-UA" dirty="0" smtClean="0">
              <a:solidFill>
                <a:schemeClr val="tx1"/>
              </a:solidFill>
            </a:endParaRPr>
          </a:p>
          <a:p>
            <a:r>
              <a:rPr lang="uk-UA" dirty="0" smtClean="0">
                <a:solidFill>
                  <a:schemeClr val="tx1"/>
                </a:solidFill>
              </a:rPr>
              <a:t>Олеся — 15-річна дівчина, настільки стурбована подіями в країні, що в неї болить душа за українських бійців, які гинуть, воюючи з агресором. Практичному психологу, дівчина зізналася: «От якби я була не дівчинкою, а хлопцем! Я б записалася в добровольці і захищала б свою землю,  принесла б якусь користь. А то сиджу лише і плачу...». Із розмови з матір'ю Олесі стало відомо, що під час Революції Гідності вона разом із дочкою певний час допомагала </a:t>
            </a:r>
            <a:r>
              <a:rPr lang="uk-UA" dirty="0" err="1" smtClean="0">
                <a:solidFill>
                  <a:schemeClr val="tx1"/>
                </a:solidFill>
              </a:rPr>
              <a:t>майданівцям</a:t>
            </a:r>
            <a:r>
              <a:rPr lang="uk-UA" dirty="0" smtClean="0">
                <a:solidFill>
                  <a:schemeClr val="tx1"/>
                </a:solidFill>
              </a:rPr>
              <a:t> їжею та речами.</a:t>
            </a:r>
          </a:p>
          <a:p>
            <a:endParaRPr lang="uk-UA" dirty="0">
              <a:solidFill>
                <a:schemeClr val="tx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chemeClr val="accent4">
              <a:lumMod val="40000"/>
              <a:lumOff val="60000"/>
            </a:schemeClr>
          </a:solidFill>
        </p:spPr>
        <p:txBody>
          <a:bodyPr>
            <a:normAutofit/>
          </a:bodyPr>
          <a:lstStyle/>
          <a:p>
            <a:r>
              <a:rPr lang="uk-UA" sz="2000" b="1" dirty="0" smtClean="0"/>
              <a:t>Практичний психолог запропонувала  послухати притчу «Почніть діяти!».</a:t>
            </a:r>
            <a:br>
              <a:rPr lang="uk-UA" sz="2000" b="1" dirty="0" smtClean="0"/>
            </a:br>
            <a:r>
              <a:rPr lang="uk-UA" sz="2000" b="1" dirty="0" smtClean="0"/>
              <a:t>Притча «Почніть діяти!»</a:t>
            </a:r>
            <a:br>
              <a:rPr lang="uk-UA" sz="2000" b="1" dirty="0" smtClean="0"/>
            </a:br>
            <a:r>
              <a:rPr lang="uk-UA" sz="2000" b="1" dirty="0" smtClean="0"/>
              <a:t>Однієї ночі в провінції, де знаходився монастир, пройшов сильний снігопад. Уранці учні ледве дісталися до зали для медитацій через сніг, що сягав їм до пояса. Коли всі зібралися, учитель почав розмову так:.</a:t>
            </a:r>
            <a:br>
              <a:rPr lang="uk-UA" sz="2000" b="1" dirty="0" smtClean="0"/>
            </a:br>
            <a:r>
              <a:rPr lang="uk-UA" sz="2000" b="1" dirty="0" err="1" smtClean="0"/>
              <a:t>—Скажіть</a:t>
            </a:r>
            <a:r>
              <a:rPr lang="uk-UA" sz="2000" b="1" dirty="0" smtClean="0"/>
              <a:t> мені, що потрібно робити в цій ситуації, коли наш монастир засипало снігом?</a:t>
            </a:r>
            <a:br>
              <a:rPr lang="uk-UA" sz="2000" b="1" dirty="0" smtClean="0"/>
            </a:br>
            <a:r>
              <a:rPr lang="uk-UA" sz="2000" b="1" dirty="0" smtClean="0"/>
              <a:t>Один з учнів сказав</a:t>
            </a:r>
            <a:br>
              <a:rPr lang="uk-UA" sz="2000" b="1" dirty="0" smtClean="0"/>
            </a:br>
            <a:r>
              <a:rPr lang="uk-UA" sz="2000" b="1" dirty="0" err="1" smtClean="0"/>
              <a:t>—Слід</a:t>
            </a:r>
            <a:r>
              <a:rPr lang="uk-UA" sz="2000" b="1" dirty="0" smtClean="0"/>
              <a:t> молитися про відлигу. Другий сказав:</a:t>
            </a:r>
            <a:br>
              <a:rPr lang="uk-UA" sz="2000" b="1" dirty="0" smtClean="0"/>
            </a:br>
            <a:r>
              <a:rPr lang="uk-UA" sz="2000" b="1" dirty="0" err="1" smtClean="0"/>
              <a:t>—Потрібно</a:t>
            </a:r>
            <a:r>
              <a:rPr lang="uk-UA" sz="2000" b="1" dirty="0" smtClean="0"/>
              <a:t> сидіти в своїй келії, а сніг хай іде, як ішов.</a:t>
            </a:r>
            <a:br>
              <a:rPr lang="uk-UA" sz="2000" b="1" dirty="0" smtClean="0"/>
            </a:br>
            <a:r>
              <a:rPr lang="uk-UA" sz="2000" b="1" dirty="0" smtClean="0"/>
              <a:t>Третій сказав:</a:t>
            </a:r>
            <a:br>
              <a:rPr lang="uk-UA" sz="2000" b="1" dirty="0" smtClean="0"/>
            </a:br>
            <a:r>
              <a:rPr lang="uk-UA" sz="2000" b="1" dirty="0" err="1" smtClean="0"/>
              <a:t>—Тому</a:t>
            </a:r>
            <a:r>
              <a:rPr lang="uk-UA" sz="2000" b="1" dirty="0" smtClean="0"/>
              <a:t>, хто пізнав істину, має бути все одно — чи є сніг чи немає снігу.</a:t>
            </a:r>
            <a:br>
              <a:rPr lang="uk-UA" sz="2000" b="1" dirty="0" smtClean="0"/>
            </a:br>
            <a:r>
              <a:rPr lang="uk-UA" sz="2000" b="1" dirty="0" smtClean="0"/>
              <a:t>Тоді вчитель промовив:</a:t>
            </a:r>
            <a:br>
              <a:rPr lang="uk-UA" sz="2000" b="1" dirty="0" smtClean="0"/>
            </a:br>
            <a:r>
              <a:rPr lang="uk-UA" sz="2000" b="1" dirty="0" smtClean="0"/>
              <a:t>—А тепер послухайте мене.</a:t>
            </a:r>
            <a:br>
              <a:rPr lang="uk-UA" sz="2000" b="1" dirty="0" smtClean="0"/>
            </a:br>
            <a:r>
              <a:rPr lang="uk-UA" sz="2000" b="1" dirty="0" smtClean="0"/>
              <a:t>Учні приготувалися слухати глибоку мудрість. Учитель обвів їх поглядом, зітхнув і сказав:</a:t>
            </a:r>
            <a:br>
              <a:rPr lang="uk-UA" sz="2000" b="1" dirty="0" smtClean="0"/>
            </a:br>
            <a:r>
              <a:rPr lang="uk-UA" sz="2000" b="1" dirty="0" err="1" smtClean="0"/>
              <a:t>—Лопати</a:t>
            </a:r>
            <a:r>
              <a:rPr lang="uk-UA" sz="2000" b="1" dirty="0" smtClean="0"/>
              <a:t> в руки — і вперед!</a:t>
            </a:r>
            <a:r>
              <a:rPr lang="uk-UA" sz="2000" dirty="0" smtClean="0"/>
              <a:t/>
            </a:r>
            <a:br>
              <a:rPr lang="uk-UA" sz="2000" dirty="0" smtClean="0"/>
            </a:br>
            <a:endParaRPr lang="uk-UA" sz="20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rgbClr val="FFC000"/>
          </a:solidFill>
        </p:spPr>
        <p:txBody>
          <a:bodyPr>
            <a:normAutofit/>
          </a:bodyPr>
          <a:lstStyle/>
          <a:p>
            <a:r>
              <a:rPr lang="uk-UA" sz="2800" b="1" dirty="0" smtClean="0"/>
              <a:t>Аналіз</a:t>
            </a:r>
            <a:br>
              <a:rPr lang="uk-UA" sz="2800" b="1" dirty="0" smtClean="0"/>
            </a:br>
            <a:r>
              <a:rPr lang="uk-UA" sz="2800" b="1" dirty="0" smtClean="0"/>
              <a:t>Результат:</a:t>
            </a:r>
            <a:br>
              <a:rPr lang="uk-UA" sz="2800" b="1" dirty="0" smtClean="0"/>
            </a:br>
            <a:r>
              <a:rPr lang="uk-UA" sz="2800" b="1" dirty="0" smtClean="0"/>
              <a:t>у розглянутій ситуації розмірковування над притчею дало змогу 15-річній дівчині відкрити власні резерви для розв'язання критичної ситуації, що викликала тривожність і занепокоєння, відчуття нікчемності і безпорадності. Така розмова може повернути і зміцнити віру дівчини в себе, в успішну самореалізацію, у світлу перспективу для себе і рідної  країни, викликати щире бажання активно і творчо  діяти.</a:t>
            </a:r>
            <a:r>
              <a:rPr lang="uk-UA" sz="2800" dirty="0" smtClean="0"/>
              <a:t/>
            </a:r>
            <a:br>
              <a:rPr lang="uk-UA" sz="2800" dirty="0" smtClean="0"/>
            </a:br>
            <a:endParaRPr lang="uk-UA" sz="28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chemeClr val="accent6">
              <a:lumMod val="20000"/>
              <a:lumOff val="80000"/>
            </a:schemeClr>
          </a:solidFill>
        </p:spPr>
        <p:txBody>
          <a:bodyPr>
            <a:normAutofit/>
          </a:bodyPr>
          <a:lstStyle/>
          <a:p>
            <a:r>
              <a:rPr lang="uk-UA" sz="3600" b="1" dirty="0" smtClean="0"/>
              <a:t>Ситуація </a:t>
            </a:r>
            <a:r>
              <a:rPr lang="uk-UA" sz="3600" dirty="0" smtClean="0"/>
              <a:t/>
            </a:r>
            <a:br>
              <a:rPr lang="uk-UA" sz="3600" dirty="0" smtClean="0"/>
            </a:br>
            <a:r>
              <a:rPr lang="uk-UA" sz="3600" dirty="0" smtClean="0"/>
              <a:t>Юрій — 16-річний юнак, який зневірився і песимістично ставиться до ситуації в Україні: «Нічого хорошого не бачу в тому, що відбувається. Повний безлад! Я не вірю ні людям, окрім деяких друзів, ні в майбутнє. Чи варто взагалі вступати до вишу? От, наприклад, біженці — що на них чекає? А що, коли скоро й у нас таке буде?». </a:t>
            </a:r>
            <a:r>
              <a:rPr lang="uk-UA" dirty="0" smtClean="0"/>
              <a:t/>
            </a:r>
            <a:br>
              <a:rPr lang="uk-UA" dirty="0" smtClean="0"/>
            </a:br>
            <a:endParaRPr lang="uk-UA"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chemeClr val="accent3">
              <a:lumMod val="60000"/>
              <a:lumOff val="40000"/>
            </a:schemeClr>
          </a:solidFill>
        </p:spPr>
        <p:txBody>
          <a:bodyPr>
            <a:noAutofit/>
          </a:bodyPr>
          <a:lstStyle/>
          <a:p>
            <a:r>
              <a:rPr lang="uk-UA" sz="1800" dirty="0" smtClean="0"/>
              <a:t>Практичний психолог запропонувала  послухати «Притчу про позитивне мислення».</a:t>
            </a:r>
            <a:br>
              <a:rPr lang="uk-UA" sz="1800" dirty="0" smtClean="0"/>
            </a:br>
            <a:r>
              <a:rPr lang="uk-UA" sz="1800" b="1" dirty="0" smtClean="0"/>
              <a:t>Притча про позитивне мислення</a:t>
            </a:r>
            <a:r>
              <a:rPr lang="uk-UA" sz="1800" dirty="0" smtClean="0"/>
              <a:t/>
            </a:r>
            <a:br>
              <a:rPr lang="uk-UA" sz="1800" dirty="0" smtClean="0"/>
            </a:br>
            <a:r>
              <a:rPr lang="uk-UA" sz="1800" dirty="0" smtClean="0"/>
              <a:t>Якось мудрий китайський учитель сказав своєму учневі:</a:t>
            </a:r>
            <a:br>
              <a:rPr lang="uk-UA" sz="1800" dirty="0" smtClean="0"/>
            </a:br>
            <a:r>
              <a:rPr lang="uk-UA" sz="1800" dirty="0" err="1" smtClean="0"/>
              <a:t>—Будь</a:t>
            </a:r>
            <a:r>
              <a:rPr lang="uk-UA" sz="1800" dirty="0" smtClean="0"/>
              <a:t> ласка, пильно оглянь цю кімнату і спробуй запам'ятати в ній все коричневе.</a:t>
            </a:r>
            <a:br>
              <a:rPr lang="uk-UA" sz="1800" dirty="0" smtClean="0"/>
            </a:br>
            <a:r>
              <a:rPr lang="uk-UA" sz="1800" dirty="0" smtClean="0"/>
              <a:t>Юнак роззирнувся: у кімнаті було багато коричневих речей — дерев'яні рами картин, диван, карнизи, парти, палітурки книг і ще безліч дрібниць.</a:t>
            </a:r>
            <a:br>
              <a:rPr lang="uk-UA" sz="1800" dirty="0" smtClean="0"/>
            </a:br>
            <a:r>
              <a:rPr lang="uk-UA" sz="1800" dirty="0" smtClean="0"/>
              <a:t>—А тепер заплющ очі та перерахуй усі предмети... блакитного кольору, — попросив учитель.</a:t>
            </a:r>
            <a:br>
              <a:rPr lang="uk-UA" sz="1800" dirty="0" smtClean="0"/>
            </a:br>
            <a:r>
              <a:rPr lang="uk-UA" sz="1800" dirty="0" smtClean="0"/>
              <a:t>Юнак розгубився:</a:t>
            </a:r>
            <a:br>
              <a:rPr lang="uk-UA" sz="1800" dirty="0" smtClean="0"/>
            </a:br>
            <a:r>
              <a:rPr lang="uk-UA" sz="1800" dirty="0" smtClean="0"/>
              <a:t>Але ж я нічого не побачив!</a:t>
            </a:r>
            <a:br>
              <a:rPr lang="uk-UA" sz="1800" dirty="0" smtClean="0"/>
            </a:br>
            <a:r>
              <a:rPr lang="uk-UA" sz="1800" dirty="0" smtClean="0"/>
              <a:t>На що вчитель відповів йому:</a:t>
            </a:r>
            <a:br>
              <a:rPr lang="uk-UA" sz="1800" dirty="0" smtClean="0"/>
            </a:br>
            <a:r>
              <a:rPr lang="uk-UA" sz="1800" dirty="0" err="1" smtClean="0"/>
              <a:t>—Розплющ</a:t>
            </a:r>
            <a:r>
              <a:rPr lang="uk-UA" sz="1800" dirty="0" smtClean="0"/>
              <a:t> очі. Поглянь лишень, скільки тут блакитних речей!</a:t>
            </a:r>
            <a:br>
              <a:rPr lang="uk-UA" sz="1800" dirty="0" smtClean="0"/>
            </a:br>
            <a:r>
              <a:rPr lang="uk-UA" sz="1800" dirty="0" smtClean="0"/>
              <a:t>І це була правда: блакитна ваза, блакитні рами фотографій, блакитний килим, блакитна сорочка мудрого вчителя... Тоді він сказав:</a:t>
            </a:r>
            <a:br>
              <a:rPr lang="uk-UA" sz="1800" dirty="0" smtClean="0"/>
            </a:br>
            <a:r>
              <a:rPr lang="uk-UA" sz="1800" dirty="0" err="1" smtClean="0"/>
              <a:t>—Поглянь</a:t>
            </a:r>
            <a:r>
              <a:rPr lang="uk-UA" sz="1800" dirty="0" smtClean="0"/>
              <a:t> на всі ці «втрачені» предмети! Учень зауважив:</a:t>
            </a:r>
            <a:br>
              <a:rPr lang="uk-UA" sz="1800" dirty="0" smtClean="0"/>
            </a:br>
            <a:r>
              <a:rPr lang="uk-UA" sz="1800" dirty="0" err="1" smtClean="0"/>
              <a:t>—Але</a:t>
            </a:r>
            <a:r>
              <a:rPr lang="uk-UA" sz="1800" dirty="0" smtClean="0"/>
              <a:t> ж це хитрощі! Я ж за вашою вказівкою шукав коричневі, а не блакитні речі!</a:t>
            </a:r>
            <a:br>
              <a:rPr lang="uk-UA" sz="1800" dirty="0" smtClean="0"/>
            </a:br>
            <a:r>
              <a:rPr lang="uk-UA" sz="1800" dirty="0" smtClean="0"/>
              <a:t>Учитель тихо зітхнув, а потім, усміхнувшись, промовив:</a:t>
            </a:r>
            <a:br>
              <a:rPr lang="uk-UA" sz="1800" dirty="0" smtClean="0"/>
            </a:br>
            <a:r>
              <a:rPr lang="uk-UA" sz="1800" dirty="0" err="1" smtClean="0"/>
              <a:t>—Саме</a:t>
            </a:r>
            <a:r>
              <a:rPr lang="uk-UA" sz="1800" dirty="0" smtClean="0"/>
              <a:t> це я й хотів тобі показати. Ти шукав і знаходив лише коричневий колір. Так само відбувається й у житті — ти шукаєш і знаходиш лише погане, а проминаєш хороше.</a:t>
            </a:r>
            <a:br>
              <a:rPr lang="uk-UA" sz="1800" dirty="0" smtClean="0"/>
            </a:br>
            <a:endParaRPr lang="uk-UA" sz="1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chemeClr val="accent1">
              <a:lumMod val="40000"/>
              <a:lumOff val="60000"/>
            </a:schemeClr>
          </a:solidFill>
        </p:spPr>
        <p:txBody>
          <a:bodyPr>
            <a:normAutofit/>
          </a:bodyPr>
          <a:lstStyle/>
          <a:p>
            <a:r>
              <a:rPr lang="uk-UA" sz="2800" dirty="0" smtClean="0"/>
              <a:t>У розглянутій ситуації притча про позитивне мислення налаштувала 16-річного хлопця на конструктивне розв'язання проблеми, відкрила нове бачення подій та перспектив їх розвитку. Коротка притча дала змогу розширити уявлення Юрія про навколишній світ, його оточення, про себе як активного діяча, творця власного життя, яке можна змінити на краще. Хлопець зрозумів, що важливо вірити в себе і діяти в межах власних можливостей (навіть за несприятливих обставин) як зараз, так і в майбутньому, допомагаючи іншим та отримуючи їхню дружню підтримку.</a:t>
            </a:r>
            <a:br>
              <a:rPr lang="uk-UA" sz="2800" dirty="0" smtClean="0"/>
            </a:br>
            <a:endParaRPr lang="uk-UA" sz="28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Users\B-PRO\Desktop\Робочий стіл\i44.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42853"/>
            <a:ext cx="7772400" cy="1000131"/>
          </a:xfrm>
        </p:spPr>
        <p:txBody>
          <a:bodyPr>
            <a:normAutofit fontScale="90000"/>
          </a:bodyPr>
          <a:lstStyle/>
          <a:p>
            <a:r>
              <a:rPr lang="uk-UA" b="1" dirty="0">
                <a:solidFill>
                  <a:srgbClr val="FF0000"/>
                </a:solidFill>
              </a:rPr>
              <a:t>Гра № 5. Тренуємо емоції</a:t>
            </a:r>
            <a:r>
              <a:rPr lang="uk-UA" dirty="0">
                <a:solidFill>
                  <a:srgbClr val="FF0000"/>
                </a:solidFill>
              </a:rPr>
              <a:t/>
            </a:r>
            <a:br>
              <a:rPr lang="uk-UA" dirty="0">
                <a:solidFill>
                  <a:srgbClr val="FF0000"/>
                </a:solidFill>
              </a:rPr>
            </a:br>
            <a:endParaRPr lang="uk-UA" dirty="0">
              <a:solidFill>
                <a:srgbClr val="FF0000"/>
              </a:solidFill>
            </a:endParaRPr>
          </a:p>
        </p:txBody>
      </p:sp>
      <p:sp>
        <p:nvSpPr>
          <p:cNvPr id="3" name="Подзаголовок 2"/>
          <p:cNvSpPr>
            <a:spLocks noGrp="1"/>
          </p:cNvSpPr>
          <p:nvPr>
            <p:ph type="subTitle" idx="1"/>
          </p:nvPr>
        </p:nvSpPr>
        <p:spPr>
          <a:xfrm>
            <a:off x="0" y="857232"/>
            <a:ext cx="9144000" cy="5857916"/>
          </a:xfrm>
        </p:spPr>
        <p:txBody>
          <a:bodyPr>
            <a:normAutofit fontScale="85000" lnSpcReduction="20000"/>
          </a:bodyPr>
          <a:lstStyle/>
          <a:p>
            <a:r>
              <a:rPr lang="uk-UA" b="1" i="1" dirty="0">
                <a:solidFill>
                  <a:schemeClr val="tx1"/>
                </a:solidFill>
              </a:rPr>
              <a:t>Мета гри: тренування дитячих емоцій, навчання саморегуляції, зняття напруги.</a:t>
            </a:r>
          </a:p>
          <a:p>
            <a:r>
              <a:rPr lang="uk-UA" b="1" dirty="0">
                <a:solidFill>
                  <a:srgbClr val="00B050"/>
                </a:solidFill>
              </a:rPr>
              <a:t>Просимо дитини насупитися, як:</a:t>
            </a:r>
          </a:p>
          <a:p>
            <a:r>
              <a:rPr lang="uk-UA" b="1" dirty="0">
                <a:solidFill>
                  <a:srgbClr val="00B050"/>
                </a:solidFill>
              </a:rPr>
              <a:t>Осіння </a:t>
            </a:r>
            <a:r>
              <a:rPr lang="uk-UA" b="1" dirty="0" smtClean="0">
                <a:solidFill>
                  <a:srgbClr val="00B050"/>
                </a:solidFill>
              </a:rPr>
              <a:t>хмаринка</a:t>
            </a:r>
            <a:r>
              <a:rPr lang="uk-UA" b="1" dirty="0">
                <a:solidFill>
                  <a:srgbClr val="00B050"/>
                </a:solidFill>
              </a:rPr>
              <a:t>.</a:t>
            </a:r>
          </a:p>
          <a:p>
            <a:r>
              <a:rPr lang="uk-UA" b="1" dirty="0">
                <a:solidFill>
                  <a:srgbClr val="00B050"/>
                </a:solidFill>
              </a:rPr>
              <a:t>Сердитий дядько. </a:t>
            </a:r>
          </a:p>
          <a:p>
            <a:r>
              <a:rPr lang="uk-UA" b="1" dirty="0">
                <a:solidFill>
                  <a:srgbClr val="00B050"/>
                </a:solidFill>
              </a:rPr>
              <a:t>Просимо посміхнутися, </a:t>
            </a:r>
            <a:r>
              <a:rPr lang="uk-UA" b="1" dirty="0" smtClean="0">
                <a:solidFill>
                  <a:srgbClr val="00B050"/>
                </a:solidFill>
              </a:rPr>
              <a:t>як: Буратіно; кіт </a:t>
            </a:r>
            <a:r>
              <a:rPr lang="uk-UA" b="1" dirty="0">
                <a:solidFill>
                  <a:srgbClr val="00B050"/>
                </a:solidFill>
              </a:rPr>
              <a:t>на сонечку;</a:t>
            </a:r>
          </a:p>
          <a:p>
            <a:r>
              <a:rPr lang="uk-UA" b="1" dirty="0" smtClean="0">
                <a:solidFill>
                  <a:srgbClr val="00B050"/>
                </a:solidFill>
              </a:rPr>
              <a:t>хитра лисиця; сонечко.</a:t>
            </a:r>
            <a:endParaRPr lang="uk-UA" b="1" dirty="0">
              <a:solidFill>
                <a:srgbClr val="00B050"/>
              </a:solidFill>
            </a:endParaRPr>
          </a:p>
          <a:p>
            <a:r>
              <a:rPr lang="uk-UA" b="1" dirty="0">
                <a:solidFill>
                  <a:srgbClr val="00B050"/>
                </a:solidFill>
              </a:rPr>
              <a:t>Дитина, у якої забрали цукерку;</a:t>
            </a:r>
          </a:p>
          <a:p>
            <a:r>
              <a:rPr lang="uk-UA" b="1" dirty="0" smtClean="0">
                <a:solidFill>
                  <a:srgbClr val="00B050"/>
                </a:solidFill>
              </a:rPr>
              <a:t>Просимо </a:t>
            </a:r>
            <a:r>
              <a:rPr lang="uk-UA" b="1" dirty="0">
                <a:solidFill>
                  <a:srgbClr val="00B050"/>
                </a:solidFill>
              </a:rPr>
              <a:t>показати, як </a:t>
            </a:r>
            <a:r>
              <a:rPr lang="uk-UA" b="1" dirty="0" smtClean="0">
                <a:solidFill>
                  <a:srgbClr val="00B050"/>
                </a:solidFill>
              </a:rPr>
              <a:t>злякався  заєць </a:t>
            </a:r>
            <a:r>
              <a:rPr lang="uk-UA" b="1" dirty="0">
                <a:solidFill>
                  <a:srgbClr val="00B050"/>
                </a:solidFill>
              </a:rPr>
              <a:t>вовка</a:t>
            </a:r>
            <a:r>
              <a:rPr lang="uk-UA" b="1" dirty="0" smtClean="0">
                <a:solidFill>
                  <a:srgbClr val="00B050"/>
                </a:solidFill>
              </a:rPr>
              <a:t>;</a:t>
            </a:r>
            <a:endParaRPr lang="uk-UA" b="1" dirty="0">
              <a:solidFill>
                <a:srgbClr val="00B050"/>
              </a:solidFill>
            </a:endParaRPr>
          </a:p>
          <a:p>
            <a:r>
              <a:rPr lang="uk-UA" b="1" dirty="0">
                <a:solidFill>
                  <a:srgbClr val="00B050"/>
                </a:solidFill>
              </a:rPr>
              <a:t>Кошеня, на якого гавкає собака.</a:t>
            </a:r>
          </a:p>
          <a:p>
            <a:r>
              <a:rPr lang="uk-UA" b="1" dirty="0" smtClean="0">
                <a:solidFill>
                  <a:srgbClr val="00B050"/>
                </a:solidFill>
              </a:rPr>
              <a:t>Мураха</a:t>
            </a:r>
            <a:r>
              <a:rPr lang="uk-UA" b="1" dirty="0">
                <a:solidFill>
                  <a:srgbClr val="00B050"/>
                </a:solidFill>
              </a:rPr>
              <a:t>, який тягнув велику паличку;</a:t>
            </a:r>
          </a:p>
          <a:p>
            <a:r>
              <a:rPr lang="uk-UA" b="1" dirty="0">
                <a:solidFill>
                  <a:srgbClr val="00B050"/>
                </a:solidFill>
              </a:rPr>
              <a:t>Людина, яка підняла щось важке.</a:t>
            </a:r>
          </a:p>
          <a:p>
            <a:r>
              <a:rPr lang="uk-UA" b="1" dirty="0" smtClean="0">
                <a:solidFill>
                  <a:srgbClr val="00B050"/>
                </a:solidFill>
              </a:rPr>
              <a:t>Дитина</a:t>
            </a:r>
            <a:r>
              <a:rPr lang="uk-UA" b="1" dirty="0">
                <a:solidFill>
                  <a:srgbClr val="00B050"/>
                </a:solidFill>
              </a:rPr>
              <a:t>, яка багато допомагала мамі.</a:t>
            </a:r>
          </a:p>
          <a:p>
            <a:r>
              <a:rPr lang="uk-UA" b="1" dirty="0">
                <a:solidFill>
                  <a:srgbClr val="FF0000"/>
                </a:solidFill>
              </a:rPr>
              <a:t>Завершити гру можна мімічним набором посмішок</a:t>
            </a:r>
            <a:r>
              <a:rPr lang="uk-UA" b="1" dirty="0" smtClean="0">
                <a:solidFill>
                  <a:srgbClr val="FF0000"/>
                </a:solidFill>
              </a:rPr>
              <a:t>.</a:t>
            </a:r>
            <a:endParaRPr lang="uk-UA" b="1" dirty="0">
              <a:solidFill>
                <a:srgbClr val="FF0000"/>
              </a:solidFill>
            </a:endParaRPr>
          </a:p>
          <a:p>
            <a:endParaRPr lang="uk-U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B-PRO\Desktop\Робочий стіл\ogolosh_pisochnaterapiya11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755</TotalTime>
  <Words>818</Words>
  <Application>Microsoft Office PowerPoint</Application>
  <PresentationFormat>Экран (4:3)</PresentationFormat>
  <Paragraphs>86</Paragraphs>
  <Slides>79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79</vt:i4>
      </vt:variant>
    </vt:vector>
  </HeadingPairs>
  <TitlesOfParts>
    <vt:vector size="80" baseType="lpstr">
      <vt:lpstr>Тема Office</vt:lpstr>
      <vt:lpstr>ЛИМАНСЬКИЙ ЗЗСО</vt:lpstr>
      <vt:lpstr>Слайд 2</vt:lpstr>
      <vt:lpstr>Слайд 3</vt:lpstr>
      <vt:lpstr>Гра №1.  Дзеркало </vt:lpstr>
      <vt:lpstr>Гра № 2. Сонечко і хмарка </vt:lpstr>
      <vt:lpstr>Гра №3 «Їжачки» </vt:lpstr>
      <vt:lpstr>Гра №4 «Хвилинки спокою» </vt:lpstr>
      <vt:lpstr>Гра № 5. Тренуємо емоції </vt:lpstr>
      <vt:lpstr>Слайд 9</vt:lpstr>
      <vt:lpstr>ПІСОЧНА ТЕРАПІЯ</vt:lpstr>
      <vt:lpstr>Слайд 11</vt:lpstr>
      <vt:lpstr>Види ігор з піском:</vt:lpstr>
      <vt:lpstr>Слайд 13</vt:lpstr>
      <vt:lpstr> Чим замінити пісок вдома?</vt:lpstr>
      <vt:lpstr>ПАЛЬЧИКОВА ГІМНАСТИКА</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КАЗКОТЕРАПЕВТІЧНИ ТЕХНІКИ</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      Вправи з танцювальної терапії</vt:lpstr>
      <vt:lpstr>Танці для окремих частин тіла. Спробуйте потанцювати окремо правою рукою, окремо лівою рукою, окремо правою ногою, окремо лівою ногою, плечима, обличчям. Запам'ятаєте свої почуття, запишіть їх.  </vt:lpstr>
      <vt:lpstr>Вільний танець.  Увімкніть музику  та потанцюйте  під неї так, як хочеться</vt:lpstr>
      <vt:lpstr>Танець перед дзеркалом. Потанцюйте перед дзеркалом та визначте свої почуття.  Ви собі подобаєтеся чи ні?</vt:lpstr>
      <vt:lpstr>Танець у різному одязі. Проекспериментуйте з одягом. Потанцюйте в різних шатах і визначте, як одяг впливає на ваш настрій.</vt:lpstr>
      <vt:lpstr>Тварина.  Потанцюйте, зображуючи тварину. Чому ви обрали саме цю тварину?</vt:lpstr>
      <vt:lpstr>Події Спробуйте протанцювати якусь дію. Наприклад, як у танці виглядає чищення зубів, миття під душем, їжа тощо?</vt:lpstr>
      <vt:lpstr>Інша людина  Потанцюйте так, як міг би танцювати якийсь ваш знайомий.</vt:lpstr>
      <vt:lpstr>Сидячи  Потанцюйте сидячи.  Лежачи  Ляжте і спробуйте потанцювати лежачи.</vt:lpstr>
      <vt:lpstr>Із предметом  Спробуйте потанцювати з різними предметами, тримаючи їх у руках: з великими та маленькими. Візьміть відразу кілька предметів, великих і маленьких: під пахви, руки, між ніг і т.д.</vt:lpstr>
      <vt:lpstr>ТЕАТРАЛІЗАЦІЯ</vt:lpstr>
      <vt:lpstr>Однією з важливих складових театралізованої діяльності є театралізована гра. В багатьох дослідженнях театралізовані ігри класифікуються по способу реалізації сюжету:  Непредметні ігри (ігри-драматизації), в яких діти самі знаходяться в образі діючої особи і виконують взяту на себе роль. Предметні ігри (Ігри-інсценізації), в яких діючими особами є визначені предмети(іграшки,ляльки лялькового театру настільного, пальчикового тощо). </vt:lpstr>
      <vt:lpstr>Слайд 51</vt:lpstr>
      <vt:lpstr>Слайд 52</vt:lpstr>
      <vt:lpstr>Слайд 53</vt:lpstr>
      <vt:lpstr>Слайд 54</vt:lpstr>
      <vt:lpstr>Слайд 55</vt:lpstr>
      <vt:lpstr>Слайд 56</vt:lpstr>
      <vt:lpstr>Слайд 57</vt:lpstr>
      <vt:lpstr>ЛЯЛЬКОВИЙ ТЕАТР</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Одним із суттєвих форм роботи практичного психолога виступає психологічне консультування. </vt:lpstr>
      <vt:lpstr>Мета психологічного консультування - допомогти людям у досягненні почуття благополуччя, полегшити переживання стресу, дозволити життєві кризи, підвищити їх здатність знаходити вихід зі складних ситуацій і самим приймати рішення.  </vt:lpstr>
      <vt:lpstr>Основний засіб консультування - це бесіда, побудована певним чином. У процесі консультації практичний психолог надає психологічну допомогу, допомагаючи особам  подивитися під різними кутами на труднощі, з якими вони зустрічаються, і на способи дії в ситуації, з якою ввоні зіткнулись.  </vt:lpstr>
      <vt:lpstr>Притча як прийом психологічного консультування </vt:lpstr>
      <vt:lpstr>Практичний психолог запропонувала  послухати притчу «Почніть діяти!». Притча «Почніть діяти!» Однієї ночі в провінції, де знаходився монастир, пройшов сильний снігопад. Уранці учні ледве дісталися до зали для медитацій через сніг, що сягав їм до пояса. Коли всі зібралися, учитель почав розмову так:. —Скажіть мені, що потрібно робити в цій ситуації, коли наш монастир засипало снігом? Один з учнів сказав —Слід молитися про відлигу. Другий сказав: —Потрібно сидіти в своїй келії, а сніг хай іде, як ішов. Третій сказав: —Тому, хто пізнав істину, має бути все одно — чи є сніг чи немає снігу. Тоді вчитель промовив: —А тепер послухайте мене. Учні приготувалися слухати глибоку мудрість. Учитель обвів їх поглядом, зітхнув і сказав: —Лопати в руки — і вперед! </vt:lpstr>
      <vt:lpstr>Аналіз Результат: у розглянутій ситуації розмірковування над притчею дало змогу 15-річній дівчині відкрити власні резерви для розв'язання критичної ситуації, що викликала тривожність і занепокоєння, відчуття нікчемності і безпорадності. Така розмова може повернути і зміцнити віру дівчини в себе, в успішну самореалізацію, у світлу перспективу для себе і рідної  країни, викликати щире бажання активно і творчо  діяти. </vt:lpstr>
      <vt:lpstr>Ситуація  Юрій — 16-річний юнак, який зневірився і песимістично ставиться до ситуації в Україні: «Нічого хорошого не бачу в тому, що відбувається. Повний безлад! Я не вірю ні людям, окрім деяких друзів, ні в майбутнє. Чи варто взагалі вступати до вишу? От, наприклад, біженці — що на них чекає? А що, коли скоро й у нас таке буде?».  </vt:lpstr>
      <vt:lpstr>Практичний психолог запропонувала  послухати «Притчу про позитивне мислення». Притча про позитивне мислення Якось мудрий китайський учитель сказав своєму учневі: —Будь ласка, пильно оглянь цю кімнату і спробуй запам'ятати в ній все коричневе. Юнак роззирнувся: у кімнаті було багато коричневих речей — дерев'яні рами картин, диван, карнизи, парти, палітурки книг і ще безліч дрібниць. —А тепер заплющ очі та перерахуй усі предмети... блакитного кольору, — попросив учитель. Юнак розгубився: Але ж я нічого не побачив! На що вчитель відповів йому: —Розплющ очі. Поглянь лишень, скільки тут блакитних речей! І це була правда: блакитна ваза, блакитні рами фотографій, блакитний килим, блакитна сорочка мудрого вчителя... Тоді він сказав: —Поглянь на всі ці «втрачені» предмети! Учень зауважив: —Але ж це хитрощі! Я ж за вашою вказівкою шукав коричневі, а не блакитні речі! Учитель тихо зітхнув, а потім, усміхнувшись, промовив: —Саме це я й хотів тобі показати. Ти шукав і знаходив лише коричневий колір. Так само відбувається й у житті — ти шукаєш і знаходиш лише погане, а проминаєш хороше. </vt:lpstr>
      <vt:lpstr>У розглянутій ситуації притча про позитивне мислення налаштувала 16-річного хлопця на конструктивне розв'язання проблеми, відкрила нове бачення подій та перспектив їх розвитку. Коротка притча дала змогу розширити уявлення Юрія про навколишній світ, його оточення, про себе як активного діяча, творця власного життя, яке можна змінити на краще. Хлопець зрозумів, що важливо вірити в себе і діяти в межах власних можливостей (навіть за несприятливих обставин) як зараз, так і в майбутньому, допомагаючи іншим та отримуючи їхню дружню підтримку. </vt:lpstr>
      <vt:lpstr>Слайд 79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ЛИМАНСЬКИЙ ЗЗСО</dc:title>
  <dc:creator>BPRO</dc:creator>
  <cp:lastModifiedBy>BPRO</cp:lastModifiedBy>
  <cp:revision>73</cp:revision>
  <dcterms:created xsi:type="dcterms:W3CDTF">2022-03-20T16:20:24Z</dcterms:created>
  <dcterms:modified xsi:type="dcterms:W3CDTF">2022-03-25T12:30:06Z</dcterms:modified>
</cp:coreProperties>
</file>